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71" r:id="rId2"/>
    <p:sldId id="279" r:id="rId3"/>
    <p:sldId id="280" r:id="rId4"/>
    <p:sldId id="292" r:id="rId5"/>
    <p:sldId id="281" r:id="rId6"/>
    <p:sldId id="299" r:id="rId7"/>
    <p:sldId id="285" r:id="rId8"/>
    <p:sldId id="300" r:id="rId9"/>
    <p:sldId id="286" r:id="rId10"/>
    <p:sldId id="301" r:id="rId11"/>
    <p:sldId id="302" r:id="rId12"/>
    <p:sldId id="303" r:id="rId13"/>
    <p:sldId id="304" r:id="rId14"/>
    <p:sldId id="305" r:id="rId15"/>
    <p:sldId id="306" r:id="rId16"/>
    <p:sldId id="307" r:id="rId17"/>
    <p:sldId id="278" r:id="rId1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FF00FF"/>
    <a:srgbClr val="0099FF"/>
    <a:srgbClr val="00FFFF"/>
    <a:srgbClr val="CC0099"/>
    <a:srgbClr val="FCEFBA"/>
    <a:srgbClr val="6699FF"/>
    <a:srgbClr val="99CC00"/>
    <a:srgbClr val="CCFFCC"/>
    <a:srgbClr val="6600CC"/>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2" d="100"/>
          <a:sy n="82" d="100"/>
        </p:scale>
        <p:origin x="-972"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DC682F70-319B-41C3-AB81-5DDDD2A3C2E4}"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DFDE51-401E-4FE9-AC0E-4093546B9925}"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DE8FD1-7521-4F55-9EA8-EA3BDB702D7F}"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3A3E0FCF-1506-47CD-B3E9-66B48ECF40DB}"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ED27F750-D3BC-4C62-B1CD-F3A8D7975CCB}" type="slidenum">
              <a:rPr lang="en-US" smtClean="0"/>
              <a:pPr/>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p:cover dir="u"/>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2237F76A-7E1D-4B25-BDAD-07688DEF29C4}"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4B3469DE-43A4-4316-8897-7A0F04A2861E}" type="slidenum">
              <a:rPr lang="en-US" smtClean="0"/>
              <a:pPr/>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transition>
    <p:cover dir="u"/>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DC3C99-8128-4E81-B4C2-9237C71DE4AA}"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AF579F-B5D1-498D-8FE5-E270ECDCC171}"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6973EF-2E56-45A7-B69A-F8F2423E37CE}"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0E55AB83-E99D-421C-AB15-1CDBB2419291}" type="slidenum">
              <a:rPr lang="en-US" smtClean="0"/>
              <a:pPr/>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transition>
    <p:cover dir="u"/>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1D002F10-957A-4CCA-B031-DB18AEB0325D}" type="slidenum">
              <a:rPr lang="en-US" smtClean="0"/>
              <a:pPr/>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cover dir="u"/>
  </p:transition>
  <p:timing>
    <p:tnLst>
      <p:par>
        <p:cTn id="1" dur="indefinite" restart="never" nodeType="tmRoot"/>
      </p:par>
    </p:tnLst>
  </p:timing>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image" Target="../media/image11.gif"/><Relationship Id="rId1" Type="http://schemas.openxmlformats.org/officeDocument/2006/relationships/slideLayout" Target="../slideLayouts/slideLayout2.xml"/><Relationship Id="rId4" Type="http://schemas.openxmlformats.org/officeDocument/2006/relationships/image" Target="../media/image13.gif"/></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0"/>
            <a:ext cx="9144000" cy="48768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C:\Users\user\Desktop\Bitmap in Cover 10.cdr.jpg"/>
          <p:cNvPicPr>
            <a:picLocks noChangeAspect="1" noChangeArrowheads="1"/>
          </p:cNvPicPr>
          <p:nvPr/>
        </p:nvPicPr>
        <p:blipFill>
          <a:blip r:embed="rId2" cstate="print"/>
          <a:srcRect b="21916"/>
          <a:stretch>
            <a:fillRect/>
          </a:stretch>
        </p:blipFill>
        <p:spPr bwMode="auto">
          <a:xfrm>
            <a:off x="1371600" y="0"/>
            <a:ext cx="6451356" cy="6858000"/>
          </a:xfrm>
          <a:prstGeom prst="rect">
            <a:avLst/>
          </a:prstGeom>
          <a:noFill/>
        </p:spPr>
      </p:pic>
      <p:sp>
        <p:nvSpPr>
          <p:cNvPr id="6" name="Rectangle 5"/>
          <p:cNvSpPr/>
          <p:nvPr/>
        </p:nvSpPr>
        <p:spPr>
          <a:xfrm>
            <a:off x="0" y="4648200"/>
            <a:ext cx="9144000" cy="22098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0" y="6248400"/>
            <a:ext cx="8229600" cy="457200"/>
          </a:xfrm>
        </p:spPr>
        <p:txBody>
          <a:bodyPr>
            <a:normAutofit/>
          </a:bodyPr>
          <a:lstStyle/>
          <a:p>
            <a:pPr algn="ctr"/>
            <a:r>
              <a:rPr lang="en-US" sz="1500" b="1" cap="none" dirty="0">
                <a:solidFill>
                  <a:schemeClr val="tx1"/>
                </a:solidFill>
                <a:effectLst/>
                <a:latin typeface="Arial" pitchFamily="34" charset="0"/>
                <a:cs typeface="Arial" pitchFamily="34" charset="0"/>
              </a:rPr>
              <a:t>CATECHETICAL TEXTBOOK SERIES OF THE SYRO - MALABAR CHURCH</a:t>
            </a:r>
          </a:p>
        </p:txBody>
      </p:sp>
      <p:sp>
        <p:nvSpPr>
          <p:cNvPr id="7" name="Title 1"/>
          <p:cNvSpPr txBox="1">
            <a:spLocks/>
          </p:cNvSpPr>
          <p:nvPr/>
        </p:nvSpPr>
        <p:spPr>
          <a:xfrm rot="16200000">
            <a:off x="-1600199" y="2286000"/>
            <a:ext cx="4572000" cy="609600"/>
          </a:xfrm>
          <a:prstGeom prst="rect">
            <a:avLst/>
          </a:prstGeom>
        </p:spPr>
        <p:txBody>
          <a:bodyPr vert="horz" anchor="t">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1" i="0" u="none" strike="noStrike" kern="1200" normalizeH="0" baseline="0" noProof="0" dirty="0">
                <a:solidFill>
                  <a:srgbClr val="FFFF00"/>
                </a:solidFill>
                <a:effectLst>
                  <a:outerShdw blurRad="38100" dist="38100" dir="2700000" algn="tl">
                    <a:srgbClr val="000000">
                      <a:alpha val="43137"/>
                    </a:srgbClr>
                  </a:outerShdw>
                </a:effectLst>
                <a:uLnTx/>
                <a:uFillTx/>
                <a:latin typeface="Arial" pitchFamily="34" charset="0"/>
                <a:ea typeface="+mj-ea"/>
                <a:cs typeface="Arial" pitchFamily="34" charset="0"/>
              </a:rPr>
              <a:t>ON THE PATH OF SALVATION - 10</a:t>
            </a:r>
          </a:p>
        </p:txBody>
      </p:sp>
      <p:sp>
        <p:nvSpPr>
          <p:cNvPr id="8" name="Title 1"/>
          <p:cNvSpPr txBox="1">
            <a:spLocks/>
          </p:cNvSpPr>
          <p:nvPr/>
        </p:nvSpPr>
        <p:spPr>
          <a:xfrm>
            <a:off x="0" y="4800600"/>
            <a:ext cx="8229600" cy="1828800"/>
          </a:xfrm>
          <a:prstGeom prst="rect">
            <a:avLst/>
          </a:prstGeom>
        </p:spPr>
        <p:txBody>
          <a:bodyPr vert="horz" anchor="t">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500" b="1" dirty="0">
                <a:ln w="28575">
                  <a:solidFill>
                    <a:schemeClr val="bg1"/>
                  </a:solidFill>
                </a:ln>
                <a:solidFill>
                  <a:srgbClr val="FF00FF"/>
                </a:solidFill>
                <a:latin typeface="Cooper Std Black" pitchFamily="18" charset="0"/>
                <a:ea typeface="+mj-ea"/>
                <a:cs typeface="Times New Roman" pitchFamily="18" charset="0"/>
              </a:rPr>
              <a:t>CHURCH</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300" b="1" i="0" u="none" strike="noStrike" kern="1200" cap="none" spc="0" normalizeH="0" baseline="0" noProof="0" dirty="0">
                <a:ln w="28575">
                  <a:solidFill>
                    <a:schemeClr val="bg1"/>
                  </a:solidFill>
                </a:ln>
                <a:solidFill>
                  <a:srgbClr val="FF00FF"/>
                </a:solidFill>
                <a:effectLst/>
                <a:uLnTx/>
                <a:uFillTx/>
                <a:latin typeface="Cooper Std Black" pitchFamily="18" charset="0"/>
                <a:ea typeface="+mj-ea"/>
                <a:cs typeface="Times New Roman" pitchFamily="18" charset="0"/>
              </a:rPr>
              <a:t>THE MISSIONARY COMMUNITY</a:t>
            </a:r>
            <a:endParaRPr kumimoji="0" lang="en-US" sz="3300" b="1" i="0" u="none" strike="noStrike" kern="1200" cap="none" spc="0" normalizeH="0" baseline="0" noProof="0" dirty="0">
              <a:ln w="28575">
                <a:solidFill>
                  <a:schemeClr val="bg1"/>
                </a:solidFill>
              </a:ln>
              <a:solidFill>
                <a:srgbClr val="FF00FF"/>
              </a:solidFill>
              <a:effectLst/>
              <a:uLnTx/>
              <a:uFillTx/>
              <a:latin typeface="Cooper Std Black" pitchFamily="18" charset="0"/>
              <a:ea typeface="+mj-ea"/>
              <a:cs typeface="Arial" pitchFamily="34" charset="0"/>
            </a:endParaRPr>
          </a:p>
        </p:txBody>
      </p:sp>
      <p:sp>
        <p:nvSpPr>
          <p:cNvPr id="9" name="Chord 8"/>
          <p:cNvSpPr/>
          <p:nvPr/>
        </p:nvSpPr>
        <p:spPr>
          <a:xfrm rot="1474083">
            <a:off x="8018000" y="5113374"/>
            <a:ext cx="1765689" cy="1199332"/>
          </a:xfrm>
          <a:prstGeom prst="chord">
            <a:avLst>
              <a:gd name="adj1" fmla="val 2689439"/>
              <a:gd name="adj2" fmla="val 161592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ffectLst>
                <a:innerShdw blurRad="63500" dist="50800" dir="13500000">
                  <a:prstClr val="black">
                    <a:alpha val="50000"/>
                  </a:prstClr>
                </a:innerShdw>
              </a:effectLst>
            </a:endParaRPr>
          </a:p>
        </p:txBody>
      </p:sp>
      <p:sp>
        <p:nvSpPr>
          <p:cNvPr id="10" name="TextBox 9"/>
          <p:cNvSpPr txBox="1"/>
          <p:nvPr/>
        </p:nvSpPr>
        <p:spPr>
          <a:xfrm>
            <a:off x="8153400" y="5081826"/>
            <a:ext cx="990600" cy="861774"/>
          </a:xfrm>
          <a:prstGeom prst="rect">
            <a:avLst/>
          </a:prstGeom>
          <a:noFill/>
        </p:spPr>
        <p:txBody>
          <a:bodyPr wrap="square" rtlCol="0">
            <a:spAutoFit/>
          </a:bodyPr>
          <a:lstStyle/>
          <a:p>
            <a:r>
              <a:rPr lang="en-US" sz="5000" b="1" dirty="0">
                <a:latin typeface="Cooper Std Black" pitchFamily="18" charset="0"/>
              </a:rPr>
              <a:t>10</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0" fill="hold"/>
                                        <p:tgtEl>
                                          <p:spTgt spid="8"/>
                                        </p:tgtEl>
                                        <p:attrNameLst>
                                          <p:attrName>ppt_w</p:attrName>
                                        </p:attrNameLst>
                                      </p:cBhvr>
                                      <p:tavLst>
                                        <p:tav tm="0">
                                          <p:val>
                                            <p:fltVal val="0"/>
                                          </p:val>
                                        </p:tav>
                                        <p:tav tm="100000">
                                          <p:val>
                                            <p:strVal val="#ppt_w"/>
                                          </p:val>
                                        </p:tav>
                                      </p:tavLst>
                                    </p:anim>
                                    <p:anim calcmode="lin" valueType="num">
                                      <p:cBhvr>
                                        <p:cTn id="8" dur="5000" fill="hold"/>
                                        <p:tgtEl>
                                          <p:spTgt spid="8"/>
                                        </p:tgtEl>
                                        <p:attrNameLst>
                                          <p:attrName>ppt_h</p:attrName>
                                        </p:attrNameLst>
                                      </p:cBhvr>
                                      <p:tavLst>
                                        <p:tav tm="0">
                                          <p:val>
                                            <p:fltVal val="0"/>
                                          </p:val>
                                        </p:tav>
                                        <p:tav tm="100000">
                                          <p:val>
                                            <p:strVal val="#ppt_h"/>
                                          </p:val>
                                        </p:tav>
                                      </p:tavLst>
                                    </p:anim>
                                  </p:childTnLst>
                                </p:cTn>
                              </p:par>
                            </p:childTnLst>
                          </p:cTn>
                        </p:par>
                        <p:par>
                          <p:cTn id="9" fill="hold">
                            <p:stCondLst>
                              <p:cond delay="5000"/>
                            </p:stCondLst>
                            <p:childTnLst>
                              <p:par>
                                <p:cTn id="10" presetID="23" presetClass="entr" presetSubtype="16"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2000" fill="hold"/>
                                        <p:tgtEl>
                                          <p:spTgt spid="10"/>
                                        </p:tgtEl>
                                        <p:attrNameLst>
                                          <p:attrName>ppt_w</p:attrName>
                                        </p:attrNameLst>
                                      </p:cBhvr>
                                      <p:tavLst>
                                        <p:tav tm="0">
                                          <p:val>
                                            <p:fltVal val="0"/>
                                          </p:val>
                                        </p:tav>
                                        <p:tav tm="100000">
                                          <p:val>
                                            <p:strVal val="#ppt_w"/>
                                          </p:val>
                                        </p:tav>
                                      </p:tavLst>
                                    </p:anim>
                                    <p:anim calcmode="lin" valueType="num">
                                      <p:cBhvr>
                                        <p:cTn id="13" dur="2000" fill="hold"/>
                                        <p:tgtEl>
                                          <p:spTgt spid="10"/>
                                        </p:tgtEl>
                                        <p:attrNameLst>
                                          <p:attrName>ppt_h</p:attrName>
                                        </p:attrNameLst>
                                      </p:cBhvr>
                                      <p:tavLst>
                                        <p:tav tm="0">
                                          <p:val>
                                            <p:fltVal val="0"/>
                                          </p:val>
                                        </p:tav>
                                        <p:tav tm="100000">
                                          <p:val>
                                            <p:strVal val="#ppt_h"/>
                                          </p:val>
                                        </p:tav>
                                      </p:tavLst>
                                    </p:anim>
                                  </p:childTnLst>
                                </p:cTn>
                              </p:par>
                            </p:childTnLst>
                          </p:cTn>
                        </p:par>
                        <p:par>
                          <p:cTn id="14" fill="hold">
                            <p:stCondLst>
                              <p:cond delay="7000"/>
                            </p:stCondLst>
                            <p:childTnLst>
                              <p:par>
                                <p:cTn id="15" presetID="23" presetClass="entr" presetSubtype="16"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000" fill="hold"/>
                                        <p:tgtEl>
                                          <p:spTgt spid="2"/>
                                        </p:tgtEl>
                                        <p:attrNameLst>
                                          <p:attrName>ppt_w</p:attrName>
                                        </p:attrNameLst>
                                      </p:cBhvr>
                                      <p:tavLst>
                                        <p:tav tm="0">
                                          <p:val>
                                            <p:fltVal val="0"/>
                                          </p:val>
                                        </p:tav>
                                        <p:tav tm="100000">
                                          <p:val>
                                            <p:strVal val="#ppt_w"/>
                                          </p:val>
                                        </p:tav>
                                      </p:tavLst>
                                    </p:anim>
                                    <p:anim calcmode="lin" valueType="num">
                                      <p:cBhvr>
                                        <p:cTn id="18" dur="2000" fill="hold"/>
                                        <p:tgtEl>
                                          <p:spTgt spid="2"/>
                                        </p:tgtEl>
                                        <p:attrNameLst>
                                          <p:attrName>ppt_h</p:attrName>
                                        </p:attrNameLst>
                                      </p:cBhvr>
                                      <p:tavLst>
                                        <p:tav tm="0">
                                          <p:val>
                                            <p:fltVal val="0"/>
                                          </p:val>
                                        </p:tav>
                                        <p:tav tm="100000">
                                          <p:val>
                                            <p:strVal val="#ppt_h"/>
                                          </p:val>
                                        </p:tav>
                                      </p:tavLst>
                                    </p:anim>
                                  </p:childTnLst>
                                </p:cTn>
                              </p:par>
                            </p:childTnLst>
                          </p:cTn>
                        </p:par>
                        <p:par>
                          <p:cTn id="19" fill="hold">
                            <p:stCondLst>
                              <p:cond delay="9000"/>
                            </p:stCondLst>
                            <p:childTnLst>
                              <p:par>
                                <p:cTn id="20" presetID="2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2000" fill="hold"/>
                                        <p:tgtEl>
                                          <p:spTgt spid="7"/>
                                        </p:tgtEl>
                                        <p:attrNameLst>
                                          <p:attrName>ppt_w</p:attrName>
                                        </p:attrNameLst>
                                      </p:cBhvr>
                                      <p:tavLst>
                                        <p:tav tm="0">
                                          <p:val>
                                            <p:fltVal val="0"/>
                                          </p:val>
                                        </p:tav>
                                        <p:tav tm="100000">
                                          <p:val>
                                            <p:strVal val="#ppt_w"/>
                                          </p:val>
                                        </p:tav>
                                      </p:tavLst>
                                    </p:anim>
                                    <p:anim calcmode="lin" valueType="num">
                                      <p:cBhvr>
                                        <p:cTn id="23" dur="20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228600" y="228600"/>
            <a:ext cx="8610600" cy="3170099"/>
          </a:xfrm>
          <a:prstGeom prst="rect">
            <a:avLst/>
          </a:prstGeom>
          <a:noFill/>
        </p:spPr>
        <p:txBody>
          <a:bodyPr wrap="square" rtlCol="0">
            <a:spAutoFit/>
          </a:bodyPr>
          <a:lstStyle/>
          <a:p>
            <a:pPr algn="just"/>
            <a:r>
              <a:rPr lang="en-US" sz="2500" dirty="0">
                <a:latin typeface="Arial Narrow" pitchFamily="34" charset="0"/>
                <a:cs typeface="Times New Roman" pitchFamily="18" charset="0"/>
              </a:rPr>
              <a:t>	Families can participate in the missionary activities through sharing with the poor, extending hospitality to others, helping to get justice to the fellow beings who are in poverty and suffering, adopting rejected children, receiving the refugees with respect, giving necessary help for catechism, helping in the running of schools etc (AA 11). Above all when they encourage their children to accept missionary vocation and help them in this, parents will be participating in the missionary activities of the Church in a lively manner.</a:t>
            </a:r>
          </a:p>
        </p:txBody>
      </p:sp>
      <p:pic>
        <p:nvPicPr>
          <p:cNvPr id="5122" name="Picture 2" descr="C:\Users\user\Desktop\Bitmap in Lesson11.cdr.jpg"/>
          <p:cNvPicPr>
            <a:picLocks noChangeAspect="1" noChangeArrowheads="1"/>
          </p:cNvPicPr>
          <p:nvPr/>
        </p:nvPicPr>
        <p:blipFill>
          <a:blip r:embed="rId2" cstate="print"/>
          <a:srcRect/>
          <a:stretch>
            <a:fillRect/>
          </a:stretch>
        </p:blipFill>
        <p:spPr bwMode="auto">
          <a:xfrm flipH="1">
            <a:off x="0" y="3390483"/>
            <a:ext cx="2743200" cy="3467517"/>
          </a:xfrm>
          <a:prstGeom prst="roundRect">
            <a:avLst/>
          </a:prstGeom>
          <a:noFill/>
          <a:effectLst>
            <a:softEdge rad="635000"/>
          </a:effectLst>
        </p:spPr>
      </p:pic>
      <p:sp>
        <p:nvSpPr>
          <p:cNvPr id="5" name="TextBox 4"/>
          <p:cNvSpPr txBox="1"/>
          <p:nvPr/>
        </p:nvSpPr>
        <p:spPr>
          <a:xfrm>
            <a:off x="3048000" y="3200400"/>
            <a:ext cx="5791200" cy="3554819"/>
          </a:xfrm>
          <a:prstGeom prst="rect">
            <a:avLst/>
          </a:prstGeom>
          <a:noFill/>
        </p:spPr>
        <p:txBody>
          <a:bodyPr wrap="square" rtlCol="0">
            <a:spAutoFit/>
          </a:bodyPr>
          <a:lstStyle/>
          <a:p>
            <a:pPr algn="just"/>
            <a:r>
              <a:rPr lang="en-US" sz="2500" dirty="0">
                <a:latin typeface="Arial Narrow" pitchFamily="34" charset="0"/>
                <a:cs typeface="Times New Roman" pitchFamily="18" charset="0"/>
              </a:rPr>
              <a:t>	If the Church is missionary by nature, each Christian family is missionary by nature. Understanding the great role of families in </a:t>
            </a:r>
            <a:r>
              <a:rPr lang="en-US" sz="2500" dirty="0" err="1">
                <a:latin typeface="Arial Narrow" pitchFamily="34" charset="0"/>
                <a:cs typeface="Times New Roman" pitchFamily="18" charset="0"/>
              </a:rPr>
              <a:t>evangelisation</a:t>
            </a:r>
            <a:r>
              <a:rPr lang="en-US" sz="2500" dirty="0">
                <a:latin typeface="Arial Narrow" pitchFamily="34" charset="0"/>
                <a:cs typeface="Times New Roman" pitchFamily="18" charset="0"/>
              </a:rPr>
              <a:t> the Church gives prime importance to the apostolate of the family. </a:t>
            </a:r>
          </a:p>
          <a:p>
            <a:pPr algn="just"/>
            <a:r>
              <a:rPr lang="en-US" sz="2500" dirty="0">
                <a:latin typeface="Arial Narrow" pitchFamily="34" charset="0"/>
                <a:cs typeface="Times New Roman" pitchFamily="18" charset="0"/>
              </a:rPr>
              <a:t>	Let us take up this mission and participate in the missionary activities. Let us also join hands to try  to find out solutions to the problems that modern Christian families face.</a:t>
            </a:r>
          </a:p>
        </p:txBody>
      </p:sp>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p:cTn id="19"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5">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5"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Oval 29"/>
          <p:cNvSpPr/>
          <p:nvPr/>
        </p:nvSpPr>
        <p:spPr>
          <a:xfrm>
            <a:off x="228600" y="1600200"/>
            <a:ext cx="8534400" cy="4572000"/>
          </a:xfrm>
          <a:prstGeom prst="ellipse">
            <a:avLst/>
          </a:prstGeom>
          <a:gradFill>
            <a:gsLst>
              <a:gs pos="0">
                <a:srgbClr val="FFFF00"/>
              </a:gs>
              <a:gs pos="50000">
                <a:schemeClr val="bg2">
                  <a:lumMod val="75000"/>
                  <a:tint val="44500"/>
                  <a:satMod val="160000"/>
                </a:schemeClr>
              </a:gs>
              <a:gs pos="100000">
                <a:srgbClr val="FFFF00"/>
              </a:gs>
            </a:gsLst>
            <a:lin ang="8100000" scaled="1"/>
          </a:gra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1143000" y="2895600"/>
            <a:ext cx="6858000" cy="838200"/>
          </a:xfrm>
          <a:ln>
            <a:noFill/>
          </a:ln>
        </p:spPr>
        <p:txBody>
          <a:bodyPr>
            <a:noAutofit/>
          </a:bodyPr>
          <a:lstStyle/>
          <a:p>
            <a:pPr algn="ctr"/>
            <a:r>
              <a:rPr lang="en-US" sz="3500" b="1" dirty="0">
                <a:solidFill>
                  <a:srgbClr val="00B0F0"/>
                </a:solidFill>
                <a:latin typeface="Cooper Std Black" pitchFamily="18" charset="0"/>
                <a:cs typeface="Times New Roman" pitchFamily="18" charset="0"/>
              </a:rPr>
              <a:t>Let us </a:t>
            </a:r>
            <a:br>
              <a:rPr lang="en-US" sz="3500" b="1" dirty="0">
                <a:solidFill>
                  <a:srgbClr val="00B0F0"/>
                </a:solidFill>
                <a:latin typeface="Cooper Std Black" pitchFamily="18" charset="0"/>
                <a:cs typeface="Times New Roman" pitchFamily="18" charset="0"/>
              </a:rPr>
            </a:br>
            <a:r>
              <a:rPr lang="en-US" sz="3500" b="1" dirty="0">
                <a:solidFill>
                  <a:srgbClr val="00B0F0"/>
                </a:solidFill>
                <a:latin typeface="Cooper Std Black" pitchFamily="18" charset="0"/>
                <a:cs typeface="Times New Roman" pitchFamily="18" charset="0"/>
              </a:rPr>
              <a:t>Read the Word of God and Meditate</a:t>
            </a:r>
          </a:p>
        </p:txBody>
      </p:sp>
      <p:sp>
        <p:nvSpPr>
          <p:cNvPr id="5" name="Content Placeholder 2"/>
          <p:cNvSpPr>
            <a:spLocks noGrp="1"/>
          </p:cNvSpPr>
          <p:nvPr>
            <p:ph idx="1"/>
          </p:nvPr>
        </p:nvSpPr>
        <p:spPr>
          <a:xfrm>
            <a:off x="228600" y="4495800"/>
            <a:ext cx="8686800" cy="533400"/>
          </a:xfrm>
        </p:spPr>
        <p:txBody>
          <a:bodyPr>
            <a:noAutofit/>
          </a:bodyPr>
          <a:lstStyle/>
          <a:p>
            <a:pPr algn="ctr">
              <a:buNone/>
            </a:pPr>
            <a:r>
              <a:rPr lang="en-US" sz="3000" b="1" dirty="0">
                <a:solidFill>
                  <a:schemeClr val="tx1"/>
                </a:solidFill>
                <a:latin typeface="Arial Narrow" pitchFamily="34" charset="0"/>
                <a:cs typeface="Times New Roman" pitchFamily="18" charset="0"/>
              </a:rPr>
              <a:t>Heb. 13 : 1-6</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381000" y="1600200"/>
            <a:ext cx="8382000" cy="4572000"/>
          </a:xfrm>
          <a:prstGeom prst="ellipse">
            <a:avLst/>
          </a:prstGeom>
          <a:gradFill>
            <a:gsLst>
              <a:gs pos="0">
                <a:srgbClr val="FFFF00"/>
              </a:gs>
              <a:gs pos="50000">
                <a:schemeClr val="bg2">
                  <a:lumMod val="75000"/>
                  <a:tint val="44500"/>
                  <a:satMod val="160000"/>
                </a:schemeClr>
              </a:gs>
              <a:gs pos="100000">
                <a:srgbClr val="FFFF00"/>
              </a:gs>
            </a:gsLst>
            <a:lin ang="8100000" scaled="1"/>
          </a:gra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1066800" y="2667000"/>
            <a:ext cx="7010400" cy="838200"/>
          </a:xfrm>
        </p:spPr>
        <p:txBody>
          <a:bodyPr>
            <a:noAutofit/>
          </a:bodyPr>
          <a:lstStyle/>
          <a:p>
            <a:pPr algn="ctr"/>
            <a:r>
              <a:rPr lang="en-US" sz="3500" b="1" dirty="0">
                <a:solidFill>
                  <a:srgbClr val="FF00FF"/>
                </a:solidFill>
                <a:latin typeface="Cooper Std Black" pitchFamily="18" charset="0"/>
                <a:cs typeface="Times New Roman" pitchFamily="18" charset="0"/>
              </a:rPr>
              <a:t>A Word of God to Remember</a:t>
            </a:r>
          </a:p>
        </p:txBody>
      </p:sp>
      <p:sp>
        <p:nvSpPr>
          <p:cNvPr id="5" name="Content Placeholder 2"/>
          <p:cNvSpPr>
            <a:spLocks noGrp="1"/>
          </p:cNvSpPr>
          <p:nvPr>
            <p:ph idx="1"/>
          </p:nvPr>
        </p:nvSpPr>
        <p:spPr>
          <a:xfrm>
            <a:off x="685800" y="3810000"/>
            <a:ext cx="7696200" cy="1371600"/>
          </a:xfrm>
        </p:spPr>
        <p:txBody>
          <a:bodyPr>
            <a:noAutofit/>
          </a:bodyPr>
          <a:lstStyle/>
          <a:p>
            <a:pPr algn="ctr">
              <a:buNone/>
            </a:pPr>
            <a:r>
              <a:rPr lang="en-US" sz="3000" dirty="0">
                <a:solidFill>
                  <a:schemeClr val="tx1"/>
                </a:solidFill>
                <a:latin typeface="Arial Narrow" pitchFamily="34" charset="0"/>
                <a:cs typeface="Times New Roman" pitchFamily="18" charset="0"/>
              </a:rPr>
              <a:t>“In the same way let your light shine before others, so that they may see your good works and give glory to your Father in heaven” (Mt. 5:16).</a:t>
            </a:r>
          </a:p>
        </p:txBody>
      </p:sp>
      <p:sp>
        <p:nvSpPr>
          <p:cNvPr id="7" name="5-Point Star 6"/>
          <p:cNvSpPr/>
          <p:nvPr/>
        </p:nvSpPr>
        <p:spPr>
          <a:xfrm>
            <a:off x="1143000" y="1981200"/>
            <a:ext cx="914400" cy="914400"/>
          </a:xfrm>
          <a:prstGeom prst="star5">
            <a:avLst/>
          </a:prstGeom>
          <a:solidFill>
            <a:srgbClr val="FFFF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5-Point Star 7"/>
          <p:cNvSpPr/>
          <p:nvPr/>
        </p:nvSpPr>
        <p:spPr>
          <a:xfrm>
            <a:off x="1905000" y="1600200"/>
            <a:ext cx="914400" cy="914400"/>
          </a:xfrm>
          <a:prstGeom prst="star5">
            <a:avLst/>
          </a:prstGeom>
          <a:solidFill>
            <a:srgbClr val="FFFF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5-Point Star 8"/>
          <p:cNvSpPr/>
          <p:nvPr/>
        </p:nvSpPr>
        <p:spPr>
          <a:xfrm>
            <a:off x="2590800" y="1295400"/>
            <a:ext cx="914400" cy="914400"/>
          </a:xfrm>
          <a:prstGeom prst="star5">
            <a:avLst/>
          </a:prstGeom>
          <a:solidFill>
            <a:srgbClr val="FFFF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5-Point Star 9"/>
          <p:cNvSpPr/>
          <p:nvPr/>
        </p:nvSpPr>
        <p:spPr>
          <a:xfrm>
            <a:off x="3429000" y="1143000"/>
            <a:ext cx="914400" cy="914400"/>
          </a:xfrm>
          <a:prstGeom prst="star5">
            <a:avLst/>
          </a:prstGeom>
          <a:solidFill>
            <a:srgbClr val="FFFF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6200" y="1981200"/>
            <a:ext cx="8991600" cy="3581400"/>
          </a:xfrm>
          <a:prstGeom prst="rect">
            <a:avLst/>
          </a:prstGeom>
          <a:gradFill>
            <a:gsLst>
              <a:gs pos="0">
                <a:srgbClr val="FFFF00"/>
              </a:gs>
              <a:gs pos="50000">
                <a:schemeClr val="bg1"/>
              </a:gs>
              <a:gs pos="100000">
                <a:srgbClr val="FFFF00"/>
              </a:gs>
            </a:gsLst>
            <a:path path="circle">
              <a:fillToRect l="100000" t="100000"/>
            </a:path>
          </a:gra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590800"/>
            <a:ext cx="7315200" cy="838200"/>
          </a:xfrm>
        </p:spPr>
        <p:txBody>
          <a:bodyPr>
            <a:normAutofit/>
          </a:bodyPr>
          <a:lstStyle/>
          <a:p>
            <a:pPr algn="ctr"/>
            <a:r>
              <a:rPr lang="en-US" sz="3500" b="1" dirty="0">
                <a:solidFill>
                  <a:srgbClr val="00B0F0"/>
                </a:solidFill>
                <a:latin typeface="Cooper Std Black" pitchFamily="18" charset="0"/>
                <a:cs typeface="Times New Roman" pitchFamily="18" charset="0"/>
              </a:rPr>
              <a:t>Let us Pray</a:t>
            </a:r>
          </a:p>
        </p:txBody>
      </p:sp>
      <p:sp>
        <p:nvSpPr>
          <p:cNvPr id="5" name="Content Placeholder 2"/>
          <p:cNvSpPr>
            <a:spLocks noGrp="1"/>
          </p:cNvSpPr>
          <p:nvPr>
            <p:ph idx="1"/>
          </p:nvPr>
        </p:nvSpPr>
        <p:spPr>
          <a:xfrm>
            <a:off x="0" y="3657600"/>
            <a:ext cx="6934200" cy="1143000"/>
          </a:xfrm>
        </p:spPr>
        <p:txBody>
          <a:bodyPr>
            <a:noAutofit/>
          </a:bodyPr>
          <a:lstStyle/>
          <a:p>
            <a:pPr algn="ctr">
              <a:buNone/>
            </a:pPr>
            <a:r>
              <a:rPr lang="en-US" sz="3000" dirty="0">
                <a:solidFill>
                  <a:schemeClr val="tx1"/>
                </a:solidFill>
                <a:latin typeface="Arial Narrow" pitchFamily="34" charset="0"/>
                <a:cs typeface="Times New Roman" pitchFamily="18" charset="0"/>
              </a:rPr>
              <a:t>Christ the Lord of families, unite us and our parents in love and communion.</a:t>
            </a:r>
          </a:p>
        </p:txBody>
      </p:sp>
      <p:pic>
        <p:nvPicPr>
          <p:cNvPr id="2" name="Picture 2" descr="C:\Users\user\Desktop\Bitmap in Lesson1.cdr.jpg"/>
          <p:cNvPicPr>
            <a:picLocks noChangeAspect="1" noChangeArrowheads="1"/>
          </p:cNvPicPr>
          <p:nvPr/>
        </p:nvPicPr>
        <p:blipFill>
          <a:blip r:embed="rId2" cstate="print"/>
          <a:srcRect/>
          <a:stretch>
            <a:fillRect/>
          </a:stretch>
        </p:blipFill>
        <p:spPr bwMode="auto">
          <a:xfrm>
            <a:off x="6934200" y="2133600"/>
            <a:ext cx="2038485" cy="3200400"/>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152400" y="2514600"/>
            <a:ext cx="8763000" cy="2743200"/>
          </a:xfrm>
          <a:prstGeom prst="roundRect">
            <a:avLst>
              <a:gd name="adj" fmla="val 50000"/>
            </a:avLst>
          </a:prstGeom>
          <a:gradFill flip="none" rotWithShape="1">
            <a:gsLst>
              <a:gs pos="0">
                <a:srgbClr val="FFFF00"/>
              </a:gs>
              <a:gs pos="50000">
                <a:schemeClr val="bg1"/>
              </a:gs>
              <a:gs pos="100000">
                <a:srgbClr val="FFFF00"/>
              </a:gs>
            </a:gsLst>
            <a:path path="circle">
              <a:fillToRect l="100000" t="100000"/>
            </a:path>
            <a:tileRect r="-100000" b="-100000"/>
          </a:gra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514600"/>
            <a:ext cx="9144000" cy="990600"/>
          </a:xfrm>
        </p:spPr>
        <p:txBody>
          <a:bodyPr>
            <a:noAutofit/>
          </a:bodyPr>
          <a:lstStyle/>
          <a:p>
            <a:pPr algn="ctr"/>
            <a:r>
              <a:rPr lang="en-US" sz="3500" b="1" dirty="0">
                <a:solidFill>
                  <a:srgbClr val="FF00FF"/>
                </a:solidFill>
                <a:latin typeface="Cooper Std Black" pitchFamily="18" charset="0"/>
                <a:cs typeface="Times New Roman" pitchFamily="18" charset="0"/>
              </a:rPr>
              <a:t>My Decision</a:t>
            </a:r>
            <a:endParaRPr lang="en-US" sz="3500" dirty="0">
              <a:solidFill>
                <a:srgbClr val="FF00FF"/>
              </a:solidFill>
              <a:latin typeface="Cooper Std Black" pitchFamily="18" charset="0"/>
              <a:cs typeface="Times New Roman" pitchFamily="18" charset="0"/>
            </a:endParaRPr>
          </a:p>
        </p:txBody>
      </p:sp>
      <p:sp>
        <p:nvSpPr>
          <p:cNvPr id="5" name="Content Placeholder 2"/>
          <p:cNvSpPr>
            <a:spLocks noGrp="1"/>
          </p:cNvSpPr>
          <p:nvPr>
            <p:ph idx="1"/>
          </p:nvPr>
        </p:nvSpPr>
        <p:spPr>
          <a:xfrm>
            <a:off x="914400" y="3505200"/>
            <a:ext cx="7315200" cy="1295400"/>
          </a:xfrm>
        </p:spPr>
        <p:txBody>
          <a:bodyPr>
            <a:noAutofit/>
          </a:bodyPr>
          <a:lstStyle/>
          <a:p>
            <a:pPr marL="0" indent="0" algn="ctr">
              <a:buNone/>
            </a:pPr>
            <a:r>
              <a:rPr lang="en-US" sz="3000" dirty="0">
                <a:solidFill>
                  <a:schemeClr val="tx1"/>
                </a:solidFill>
                <a:latin typeface="Arial Narrow" pitchFamily="34" charset="0"/>
                <a:cs typeface="Times New Roman" pitchFamily="18" charset="0"/>
              </a:rPr>
              <a:t>I will seek the opinion of my parents before taking any important decision.</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6200" y="1066800"/>
            <a:ext cx="8991600" cy="4876800"/>
          </a:xfrm>
          <a:prstGeom prst="rect">
            <a:avLst/>
          </a:prstGeom>
          <a:gradFill>
            <a:gsLst>
              <a:gs pos="0">
                <a:srgbClr val="FFFF00"/>
              </a:gs>
              <a:gs pos="50000">
                <a:schemeClr val="bg2">
                  <a:lumMod val="75000"/>
                  <a:tint val="44500"/>
                  <a:satMod val="160000"/>
                </a:schemeClr>
              </a:gs>
              <a:gs pos="100000">
                <a:srgbClr val="FFFF00"/>
              </a:gs>
            </a:gsLst>
            <a:lin ang="8100000" scaled="1"/>
          </a:gra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1219200"/>
            <a:ext cx="9144000" cy="838200"/>
          </a:xfrm>
        </p:spPr>
        <p:txBody>
          <a:bodyPr>
            <a:noAutofit/>
          </a:bodyPr>
          <a:lstStyle/>
          <a:p>
            <a:pPr algn="ctr"/>
            <a:r>
              <a:rPr lang="en-US" sz="3500" b="1" dirty="0">
                <a:solidFill>
                  <a:srgbClr val="00B0F0"/>
                </a:solidFill>
                <a:latin typeface="Cooper Std Black" pitchFamily="18" charset="0"/>
                <a:cs typeface="Times New Roman" pitchFamily="18" charset="0"/>
              </a:rPr>
              <a:t>Let us think with the Church</a:t>
            </a:r>
            <a:endParaRPr lang="en-US" sz="3500" dirty="0">
              <a:solidFill>
                <a:srgbClr val="00B0F0"/>
              </a:solidFill>
              <a:latin typeface="Cooper Std Black" pitchFamily="18" charset="0"/>
              <a:cs typeface="Times New Roman" pitchFamily="18" charset="0"/>
            </a:endParaRPr>
          </a:p>
        </p:txBody>
      </p:sp>
      <p:sp>
        <p:nvSpPr>
          <p:cNvPr id="5" name="Content Placeholder 2"/>
          <p:cNvSpPr>
            <a:spLocks noGrp="1"/>
          </p:cNvSpPr>
          <p:nvPr>
            <p:ph idx="1"/>
          </p:nvPr>
        </p:nvSpPr>
        <p:spPr>
          <a:xfrm>
            <a:off x="304800" y="2133600"/>
            <a:ext cx="8534400" cy="914400"/>
          </a:xfrm>
        </p:spPr>
        <p:txBody>
          <a:bodyPr>
            <a:noAutofit/>
          </a:bodyPr>
          <a:lstStyle/>
          <a:p>
            <a:pPr marL="0" indent="4763" algn="just">
              <a:buNone/>
            </a:pPr>
            <a:r>
              <a:rPr lang="en-US" sz="2800" dirty="0">
                <a:solidFill>
                  <a:schemeClr val="tx1"/>
                </a:solidFill>
                <a:latin typeface="Arial Narrow" pitchFamily="34" charset="0"/>
                <a:cs typeface="Times New Roman" pitchFamily="18" charset="0"/>
              </a:rPr>
              <a:t>	When the members of the family come together in a natural way, parents should try to make them useful and important. They must use such occasions for prayer, Bible reading and meditation, other suitable ceremonies under the supervision of the parents and healthy entertainment. It will help the Christian family to be a platform for </a:t>
            </a:r>
            <a:r>
              <a:rPr lang="en-US" sz="2800" dirty="0" err="1">
                <a:solidFill>
                  <a:schemeClr val="tx1"/>
                </a:solidFill>
                <a:latin typeface="Arial Narrow" pitchFamily="34" charset="0"/>
                <a:cs typeface="Times New Roman" pitchFamily="18" charset="0"/>
              </a:rPr>
              <a:t>evangelisation</a:t>
            </a:r>
            <a:r>
              <a:rPr lang="en-US" sz="2800" dirty="0">
                <a:solidFill>
                  <a:schemeClr val="tx1"/>
                </a:solidFill>
                <a:latin typeface="Arial Narrow" pitchFamily="34" charset="0"/>
                <a:cs typeface="Times New Roman" pitchFamily="18" charset="0"/>
              </a:rPr>
              <a:t> where each member experiences God’s love and becomes an instrument to share this with others. (Church in Asia 46).</a:t>
            </a:r>
            <a:endParaRPr lang="en-US" sz="2900" dirty="0">
              <a:solidFill>
                <a:schemeClr val="tx1"/>
              </a:solidFill>
              <a:latin typeface="Arial Narrow" pitchFamily="34" charset="0"/>
              <a:cs typeface="Times New Roman" pitchFamily="18" charset="0"/>
            </a:endParaRPr>
          </a:p>
        </p:txBody>
      </p:sp>
      <p:sp>
        <p:nvSpPr>
          <p:cNvPr id="16" name="Sun 15"/>
          <p:cNvSpPr/>
          <p:nvPr/>
        </p:nvSpPr>
        <p:spPr>
          <a:xfrm>
            <a:off x="4114800" y="5791200"/>
            <a:ext cx="914400" cy="914400"/>
          </a:xfrm>
          <a:prstGeom prst="sun">
            <a:avLst>
              <a:gd name="adj" fmla="val 25000"/>
            </a:avLst>
          </a:prstGeom>
          <a:solidFill>
            <a:srgbClr val="FFFF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un 16"/>
          <p:cNvSpPr/>
          <p:nvPr/>
        </p:nvSpPr>
        <p:spPr>
          <a:xfrm>
            <a:off x="4114800" y="228600"/>
            <a:ext cx="914400" cy="914400"/>
          </a:xfrm>
          <a:prstGeom prst="sun">
            <a:avLst>
              <a:gd name="adj" fmla="val 25000"/>
            </a:avLst>
          </a:prstGeom>
          <a:solidFill>
            <a:srgbClr val="FFFF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600200"/>
            <a:ext cx="9144000" cy="4572000"/>
          </a:xfrm>
          <a:prstGeom prst="rect">
            <a:avLst/>
          </a:prstGeom>
          <a:gradFill>
            <a:gsLst>
              <a:gs pos="0">
                <a:srgbClr val="FFFF00"/>
              </a:gs>
              <a:gs pos="50000">
                <a:schemeClr val="bg2">
                  <a:lumMod val="75000"/>
                  <a:tint val="44500"/>
                  <a:satMod val="160000"/>
                </a:schemeClr>
              </a:gs>
              <a:gs pos="100000">
                <a:srgbClr val="FFFF00"/>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1676400"/>
            <a:ext cx="9144000" cy="838200"/>
          </a:xfrm>
        </p:spPr>
        <p:txBody>
          <a:bodyPr>
            <a:normAutofit/>
          </a:bodyPr>
          <a:lstStyle/>
          <a:p>
            <a:pPr algn="ctr"/>
            <a:r>
              <a:rPr lang="en-US" sz="3500" b="1" dirty="0">
                <a:solidFill>
                  <a:srgbClr val="FF00FF"/>
                </a:solidFill>
                <a:latin typeface="Cooper Std Black" pitchFamily="18" charset="0"/>
                <a:cs typeface="Times New Roman" pitchFamily="18" charset="0"/>
              </a:rPr>
              <a:t>Let us find out the answers</a:t>
            </a:r>
          </a:p>
        </p:txBody>
      </p:sp>
      <p:sp>
        <p:nvSpPr>
          <p:cNvPr id="5" name="Content Placeholder 2"/>
          <p:cNvSpPr>
            <a:spLocks noGrp="1"/>
          </p:cNvSpPr>
          <p:nvPr>
            <p:ph idx="1"/>
          </p:nvPr>
        </p:nvSpPr>
        <p:spPr>
          <a:xfrm>
            <a:off x="304800" y="2590800"/>
            <a:ext cx="8610600" cy="3276600"/>
          </a:xfrm>
        </p:spPr>
        <p:txBody>
          <a:bodyPr>
            <a:noAutofit/>
          </a:bodyPr>
          <a:lstStyle/>
          <a:p>
            <a:pPr marL="457200" indent="-457200" algn="just">
              <a:buNone/>
            </a:pPr>
            <a:r>
              <a:rPr lang="en-US" sz="2800" dirty="0">
                <a:solidFill>
                  <a:schemeClr val="tx1"/>
                </a:solidFill>
                <a:latin typeface="Arial Narrow" pitchFamily="34" charset="0"/>
                <a:cs typeface="Times New Roman" pitchFamily="18" charset="0"/>
              </a:rPr>
              <a:t>1.	Why do we say that parents are the primary and main teachers of children ?</a:t>
            </a:r>
          </a:p>
          <a:p>
            <a:pPr marL="457200" indent="-457200" algn="just">
              <a:buNone/>
            </a:pPr>
            <a:r>
              <a:rPr lang="en-US" sz="2800" dirty="0">
                <a:solidFill>
                  <a:schemeClr val="tx1"/>
                </a:solidFill>
                <a:latin typeface="Arial Narrow" pitchFamily="34" charset="0"/>
                <a:cs typeface="Times New Roman" pitchFamily="18" charset="0"/>
              </a:rPr>
              <a:t>2.	How does family become a platform for </a:t>
            </a:r>
            <a:r>
              <a:rPr lang="en-US" sz="2800" dirty="0" err="1">
                <a:solidFill>
                  <a:schemeClr val="tx1"/>
                </a:solidFill>
                <a:latin typeface="Arial Narrow" pitchFamily="34" charset="0"/>
                <a:cs typeface="Times New Roman" pitchFamily="18" charset="0"/>
              </a:rPr>
              <a:t>evangelisation</a:t>
            </a:r>
            <a:r>
              <a:rPr lang="en-US" sz="2800" dirty="0">
                <a:solidFill>
                  <a:schemeClr val="tx1"/>
                </a:solidFill>
                <a:latin typeface="Arial Narrow" pitchFamily="34" charset="0"/>
                <a:cs typeface="Times New Roman" pitchFamily="18" charset="0"/>
              </a:rPr>
              <a:t> ?</a:t>
            </a:r>
          </a:p>
          <a:p>
            <a:pPr marL="457200" indent="-457200" algn="just">
              <a:buNone/>
            </a:pPr>
            <a:r>
              <a:rPr lang="en-US" sz="2800" dirty="0">
                <a:solidFill>
                  <a:schemeClr val="tx1"/>
                </a:solidFill>
                <a:latin typeface="Arial Narrow" pitchFamily="34" charset="0"/>
                <a:cs typeface="Times New Roman" pitchFamily="18" charset="0"/>
              </a:rPr>
              <a:t>3.	Write a note on: Family-the School of faith - formation’.</a:t>
            </a:r>
          </a:p>
          <a:p>
            <a:pPr marL="457200" indent="-457200" algn="just">
              <a:buNone/>
            </a:pPr>
            <a:r>
              <a:rPr lang="en-US" sz="2800" dirty="0">
                <a:solidFill>
                  <a:schemeClr val="tx1"/>
                </a:solidFill>
                <a:latin typeface="Arial Narrow" pitchFamily="34" charset="0"/>
                <a:cs typeface="Times New Roman" pitchFamily="18" charset="0"/>
              </a:rPr>
              <a:t>4.	‘Family - the platform of experiencing the word of God’ - Explain.</a:t>
            </a:r>
          </a:p>
          <a:p>
            <a:pPr marL="457200" indent="-457200" algn="just">
              <a:buNone/>
            </a:pPr>
            <a:r>
              <a:rPr lang="en-US" sz="2800" dirty="0">
                <a:solidFill>
                  <a:schemeClr val="tx1"/>
                </a:solidFill>
                <a:latin typeface="Arial Narrow" pitchFamily="34" charset="0"/>
                <a:cs typeface="Times New Roman" pitchFamily="18" charset="0"/>
              </a:rPr>
              <a:t>5.	What are the missionary fields of family ?</a:t>
            </a:r>
          </a:p>
        </p:txBody>
      </p:sp>
      <p:sp>
        <p:nvSpPr>
          <p:cNvPr id="9" name="Rectangle 8"/>
          <p:cNvSpPr/>
          <p:nvPr/>
        </p:nvSpPr>
        <p:spPr>
          <a:xfrm>
            <a:off x="0" y="1371600"/>
            <a:ext cx="9144000" cy="228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0" y="6172200"/>
            <a:ext cx="9144000"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p:cTn id="19"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5">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anim calcmode="lin" valueType="num">
                                      <p:cBhvr>
                                        <p:cTn id="25"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5">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anim calcmode="lin" valueType="num">
                                      <p:cBhvr>
                                        <p:cTn id="31" dur="500" fill="hold"/>
                                        <p:tgtEl>
                                          <p:spTgt spid="5">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5">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5">
                                            <p:txEl>
                                              <p:pRg st="4" end="4"/>
                                            </p:txEl>
                                          </p:spTgt>
                                        </p:tgtEl>
                                        <p:attrNameLst>
                                          <p:attrName>style.visibility</p:attrName>
                                        </p:attrNameLst>
                                      </p:cBhvr>
                                      <p:to>
                                        <p:strVal val="visible"/>
                                      </p:to>
                                    </p:set>
                                    <p:anim calcmode="lin" valueType="num">
                                      <p:cBhvr>
                                        <p:cTn id="37" dur="500" fill="hold"/>
                                        <p:tgtEl>
                                          <p:spTgt spid="5">
                                            <p:txEl>
                                              <p:pRg st="4" end="4"/>
                                            </p:txEl>
                                          </p:spTgt>
                                        </p:tgtEl>
                                        <p:attrNameLst>
                                          <p:attrName>ppt_w</p:attrName>
                                        </p:attrNameLst>
                                      </p:cBhvr>
                                      <p:tavLst>
                                        <p:tav tm="0">
                                          <p:val>
                                            <p:fltVal val="0"/>
                                          </p:val>
                                        </p:tav>
                                        <p:tav tm="100000">
                                          <p:val>
                                            <p:strVal val="#ppt_w"/>
                                          </p:val>
                                        </p:tav>
                                      </p:tavLst>
                                    </p:anim>
                                    <p:anim calcmode="lin" valueType="num">
                                      <p:cBhvr>
                                        <p:cTn id="38" dur="500" fill="hold"/>
                                        <p:tgtEl>
                                          <p:spTgt spid="5">
                                            <p:txEl>
                                              <p:pRg st="4" end="4"/>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076" name="Picture 4" descr="C:\Users\user\Desktop\vadafone\G_Multi01.gif"/>
          <p:cNvPicPr>
            <a:picLocks noChangeAspect="1" noChangeArrowheads="1" noCrop="1"/>
          </p:cNvPicPr>
          <p:nvPr/>
        </p:nvPicPr>
        <p:blipFill>
          <a:blip r:embed="rId2" cstate="print"/>
          <a:srcRect/>
          <a:stretch>
            <a:fillRect/>
          </a:stretch>
        </p:blipFill>
        <p:spPr bwMode="auto">
          <a:xfrm>
            <a:off x="1828800" y="1600200"/>
            <a:ext cx="5410200" cy="3657600"/>
          </a:xfrm>
          <a:prstGeom prst="rect">
            <a:avLst/>
          </a:prstGeom>
          <a:noFill/>
        </p:spPr>
      </p:pic>
      <p:pic>
        <p:nvPicPr>
          <p:cNvPr id="9" name="Picture 2" descr="C:\Users\user\Desktop\SMCC PHOTO\Candle-06-june.gif"/>
          <p:cNvPicPr>
            <a:picLocks noChangeAspect="1" noChangeArrowheads="1" noCrop="1"/>
          </p:cNvPicPr>
          <p:nvPr/>
        </p:nvPicPr>
        <p:blipFill>
          <a:blip r:embed="rId3" cstate="print"/>
          <a:srcRect/>
          <a:stretch>
            <a:fillRect/>
          </a:stretch>
        </p:blipFill>
        <p:spPr bwMode="auto">
          <a:xfrm>
            <a:off x="3810000" y="1357544"/>
            <a:ext cx="1524000" cy="2071456"/>
          </a:xfrm>
          <a:prstGeom prst="rect">
            <a:avLst/>
          </a:prstGeom>
          <a:noFill/>
        </p:spPr>
      </p:pic>
      <p:sp>
        <p:nvSpPr>
          <p:cNvPr id="5" name="Rectangle 4"/>
          <p:cNvSpPr/>
          <p:nvPr/>
        </p:nvSpPr>
        <p:spPr>
          <a:xfrm>
            <a:off x="914400" y="4343400"/>
            <a:ext cx="7315200" cy="1246495"/>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7500" b="1" cap="none" spc="0" dirty="0">
                <a:ln w="11430">
                  <a:solidFill>
                    <a:srgbClr val="FF0000"/>
                  </a:solidFill>
                </a:ln>
                <a:solidFill>
                  <a:srgbClr val="FFFF00"/>
                </a:solidFill>
                <a:effectLst>
                  <a:outerShdw blurRad="80000" dist="40000" dir="5040000" algn="tl">
                    <a:srgbClr val="000000">
                      <a:alpha val="30000"/>
                    </a:srgbClr>
                  </a:outerShdw>
                </a:effectLst>
                <a:latin typeface="Algerian" pitchFamily="82" charset="0"/>
              </a:rPr>
              <a:t>Thank </a:t>
            </a:r>
            <a:r>
              <a:rPr lang="en-US" sz="7500" b="1" dirty="0">
                <a:ln w="11430">
                  <a:solidFill>
                    <a:srgbClr val="FF0000"/>
                  </a:solidFill>
                </a:ln>
                <a:solidFill>
                  <a:srgbClr val="FFFF00"/>
                </a:solidFill>
                <a:effectLst>
                  <a:outerShdw blurRad="80000" dist="40000" dir="5040000" algn="tl">
                    <a:srgbClr val="000000">
                      <a:alpha val="30000"/>
                    </a:srgbClr>
                  </a:outerShdw>
                </a:effectLst>
                <a:latin typeface="Algerian" pitchFamily="82" charset="0"/>
              </a:rPr>
              <a:t>you</a:t>
            </a:r>
            <a:endParaRPr lang="en-US" sz="7500" b="1" cap="none" spc="0" dirty="0">
              <a:ln w="11430">
                <a:solidFill>
                  <a:srgbClr val="FF0000"/>
                </a:solidFill>
              </a:ln>
              <a:solidFill>
                <a:srgbClr val="FFFF00"/>
              </a:solidFill>
              <a:effectLst>
                <a:outerShdw blurRad="80000" dist="40000" dir="5040000" algn="tl">
                  <a:srgbClr val="000000">
                    <a:alpha val="30000"/>
                  </a:srgbClr>
                </a:outerShdw>
              </a:effectLst>
              <a:latin typeface="Algerian" pitchFamily="82" charset="0"/>
            </a:endParaRPr>
          </a:p>
        </p:txBody>
      </p:sp>
      <p:pic>
        <p:nvPicPr>
          <p:cNvPr id="14" name="Picture 8" descr="mobile 032"/>
          <p:cNvPicPr>
            <a:picLocks noChangeAspect="1" noChangeArrowheads="1" noCrop="1"/>
          </p:cNvPicPr>
          <p:nvPr/>
        </p:nvPicPr>
        <p:blipFill>
          <a:blip r:embed="rId4" cstate="print"/>
          <a:srcRect/>
          <a:stretch>
            <a:fillRect/>
          </a:stretch>
        </p:blipFill>
        <p:spPr bwMode="auto">
          <a:xfrm rot="19266774">
            <a:off x="3962138" y="3504262"/>
            <a:ext cx="1257057" cy="928432"/>
          </a:xfrm>
          <a:prstGeom prst="rect">
            <a:avLst/>
          </a:prstGeom>
          <a:noFill/>
          <a:ln w="9525">
            <a:noFill/>
            <a:miter lim="800000"/>
            <a:headEnd/>
            <a:tailEnd/>
          </a:ln>
        </p:spPr>
      </p:pic>
    </p:spTree>
  </p:cSld>
  <p:clrMapOvr>
    <a:overrideClrMapping bg1="dk1" tx1="lt1" bg2="dk2" tx2="lt2" accent1="accent1" accent2="accent2" accent3="accent3" accent4="accent4" accent5="accent5" accent6="accent6" hlink="hlink" folHlink="folHlink"/>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par>
                                <p:cTn id="11" presetID="1" presetClass="path" presetSubtype="0" accel="50000" decel="50000" fill="hold" nodeType="withEffect">
                                  <p:stCondLst>
                                    <p:cond delay="0"/>
                                  </p:stCondLst>
                                  <p:childTnLst>
                                    <p:animMotion origin="layout" path="M 0 0  C 0.069 0  0.125 0.07467  0.125 0.16667  C 0.125 0.25867  0.069 0.33333  0 0.33333  C -0.069 0.33333  -0.125 0.25867  -0.125 0.16667  C -0.125 0.07467  -0.069 0  0 0  Z" pathEditMode="relative" ptsTypes="">
                                      <p:cBhvr>
                                        <p:cTn id="12" dur="2000" fill="hold"/>
                                        <p:tgtEl>
                                          <p:spTgt spid="14"/>
                                        </p:tgtEl>
                                        <p:attrNameLst>
                                          <p:attrName>ppt_x</p:attrName>
                                          <p:attrName>ppt_y</p:attrName>
                                        </p:attrNameLst>
                                      </p:cBhvr>
                                    </p:animMotion>
                                  </p:childTnLst>
                                </p:cTn>
                              </p:par>
                            </p:childTnLst>
                          </p:cTn>
                        </p:par>
                        <p:par>
                          <p:cTn id="13" fill="hold">
                            <p:stCondLst>
                              <p:cond delay="2000"/>
                            </p:stCondLst>
                            <p:childTnLst>
                              <p:par>
                                <p:cTn id="14" presetID="26" presetClass="emph" presetSubtype="0" fill="hold" grpId="1" nodeType="afterEffect">
                                  <p:stCondLst>
                                    <p:cond delay="0"/>
                                  </p:stCondLst>
                                  <p:iterate type="lt">
                                    <p:tmPct val="0"/>
                                  </p:iterate>
                                  <p:childTnLst>
                                    <p:animEffect transition="out" filter="fade">
                                      <p:cBhvr>
                                        <p:cTn id="15" dur="500" tmFilter="0, 0; .2, .5; .8, .5; 1, 0"/>
                                        <p:tgtEl>
                                          <p:spTgt spid="5"/>
                                        </p:tgtEl>
                                      </p:cBhvr>
                                    </p:animEffect>
                                    <p:animScale>
                                      <p:cBhvr>
                                        <p:cTn id="16"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p:cNvSpPr/>
          <p:nvPr/>
        </p:nvSpPr>
        <p:spPr>
          <a:xfrm>
            <a:off x="2743200" y="152400"/>
            <a:ext cx="3657600" cy="914400"/>
          </a:xfrm>
          <a:prstGeom prst="ellipse">
            <a:avLst/>
          </a:prstGeom>
          <a:solidFill>
            <a:srgbClr val="CC00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0" y="274528"/>
            <a:ext cx="9144000" cy="1554272"/>
          </a:xfrm>
          <a:prstGeom prst="rect">
            <a:avLst/>
          </a:prstGeom>
          <a:noFill/>
        </p:spPr>
        <p:txBody>
          <a:bodyPr wrap="square" rtlCol="0">
            <a:spAutoFit/>
          </a:bodyPr>
          <a:lstStyle/>
          <a:p>
            <a:pPr algn="ctr"/>
            <a:r>
              <a:rPr lang="en-US" sz="3000" b="1" dirty="0">
                <a:solidFill>
                  <a:schemeClr val="bg1"/>
                </a:solidFill>
                <a:latin typeface="Cooper Std Black" pitchFamily="18" charset="0"/>
                <a:cs typeface="Times New Roman" pitchFamily="18" charset="0"/>
              </a:rPr>
              <a:t>LESSON 11</a:t>
            </a:r>
          </a:p>
          <a:p>
            <a:pPr algn="ctr"/>
            <a:endParaRPr lang="en-US" sz="3000" b="1" dirty="0">
              <a:latin typeface="Cooper Std Black" pitchFamily="18" charset="0"/>
              <a:cs typeface="Times New Roman" pitchFamily="18" charset="0"/>
            </a:endParaRPr>
          </a:p>
          <a:p>
            <a:pPr algn="ctr"/>
            <a:r>
              <a:rPr lang="en-US" sz="3500" b="1" dirty="0">
                <a:solidFill>
                  <a:srgbClr val="00B0F0"/>
                </a:solidFill>
                <a:latin typeface="Cooper Std Black" pitchFamily="18" charset="0"/>
                <a:cs typeface="Times New Roman" pitchFamily="18" charset="0"/>
              </a:rPr>
              <a:t>MISSION THROUGH FAMILY LIFE</a:t>
            </a:r>
          </a:p>
        </p:txBody>
      </p:sp>
      <p:pic>
        <p:nvPicPr>
          <p:cNvPr id="1026" name="Picture 2" descr="C:\Users\user\Desktop\Bitmap in Lesson11.cdr.jpg"/>
          <p:cNvPicPr>
            <a:picLocks noChangeAspect="1" noChangeArrowheads="1"/>
          </p:cNvPicPr>
          <p:nvPr/>
        </p:nvPicPr>
        <p:blipFill>
          <a:blip r:embed="rId2" cstate="print">
            <a:lum contrast="10000"/>
          </a:blip>
          <a:srcRect/>
          <a:stretch>
            <a:fillRect/>
          </a:stretch>
        </p:blipFill>
        <p:spPr bwMode="auto">
          <a:xfrm>
            <a:off x="677056" y="2209800"/>
            <a:ext cx="7781144" cy="4343400"/>
          </a:xfrm>
          <a:prstGeom prst="rect">
            <a:avLst/>
          </a:prstGeom>
          <a:noFill/>
          <a:ln>
            <a:solidFill>
              <a:schemeClr val="accent1"/>
            </a:solidFill>
          </a:ln>
        </p:spPr>
      </p:pic>
    </p:spTree>
    <p:extLst>
      <p:ext uri="{BB962C8B-B14F-4D97-AF65-F5344CB8AC3E}">
        <p14:creationId xmlns="" xmlns:p14="http://schemas.microsoft.com/office/powerpoint/2010/main" val="3886861740"/>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p:cTn id="13"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3733800" y="457200"/>
            <a:ext cx="5181600" cy="4616648"/>
          </a:xfrm>
          <a:prstGeom prst="rect">
            <a:avLst/>
          </a:prstGeom>
          <a:noFill/>
        </p:spPr>
        <p:txBody>
          <a:bodyPr wrap="square" rtlCol="0">
            <a:spAutoFit/>
          </a:bodyPr>
          <a:lstStyle/>
          <a:p>
            <a:pPr algn="just"/>
            <a:r>
              <a:rPr lang="en-US" sz="2100" dirty="0">
                <a:latin typeface="Arial Narrow" pitchFamily="34" charset="0"/>
                <a:cs typeface="Times New Roman" pitchFamily="18" charset="0"/>
              </a:rPr>
              <a:t>	The gentile Cornelius and his family became Christian through a special intervention of God. God asked Cornelius to send someone to bring Peter to his home in a vision. </a:t>
            </a:r>
          </a:p>
          <a:p>
            <a:pPr algn="just"/>
            <a:r>
              <a:rPr lang="en-US" sz="2100" dirty="0">
                <a:latin typeface="Arial Narrow" pitchFamily="34" charset="0"/>
                <a:cs typeface="Times New Roman" pitchFamily="18" charset="0"/>
              </a:rPr>
              <a:t>	At the same time, in a vision God asked Peter to go with the people whom Cornelius sent. Thus, not only Cornelius and his family, but also many who assembled there received baptism from Peter (Acts. 10). </a:t>
            </a:r>
          </a:p>
          <a:p>
            <a:pPr algn="just"/>
            <a:r>
              <a:rPr lang="en-US" sz="2100" dirty="0">
                <a:latin typeface="Arial Narrow" pitchFamily="34" charset="0"/>
                <a:cs typeface="Times New Roman" pitchFamily="18" charset="0"/>
              </a:rPr>
              <a:t>	There were many people in the early Church who received baptism with their families and became missionaries of Christ. Lydia and her family (Acts 16), Stephen and his family (1 Cor. 16 : 15), etc. are examples. </a:t>
            </a:r>
          </a:p>
        </p:txBody>
      </p:sp>
      <p:pic>
        <p:nvPicPr>
          <p:cNvPr id="5" name="Picture 2" descr="C:\Users\user\Desktop\New folderm9\class 10\les 11\peter_in_the_house_of_cornelius.jpg"/>
          <p:cNvPicPr>
            <a:picLocks noChangeAspect="1" noChangeArrowheads="1"/>
          </p:cNvPicPr>
          <p:nvPr/>
        </p:nvPicPr>
        <p:blipFill>
          <a:blip r:embed="rId2" cstate="print"/>
          <a:srcRect/>
          <a:stretch>
            <a:fillRect/>
          </a:stretch>
        </p:blipFill>
        <p:spPr bwMode="auto">
          <a:xfrm>
            <a:off x="127000" y="731520"/>
            <a:ext cx="3454400" cy="4145280"/>
          </a:xfrm>
          <a:prstGeom prst="rect">
            <a:avLst/>
          </a:prstGeom>
          <a:noFill/>
          <a:ln w="28575">
            <a:solidFill>
              <a:schemeClr val="accent1"/>
            </a:solidFill>
          </a:ln>
        </p:spPr>
      </p:pic>
      <p:sp>
        <p:nvSpPr>
          <p:cNvPr id="7" name="TextBox 6"/>
          <p:cNvSpPr txBox="1"/>
          <p:nvPr/>
        </p:nvSpPr>
        <p:spPr>
          <a:xfrm>
            <a:off x="304800" y="5153561"/>
            <a:ext cx="8534400" cy="1384995"/>
          </a:xfrm>
          <a:prstGeom prst="rect">
            <a:avLst/>
          </a:prstGeom>
          <a:noFill/>
        </p:spPr>
        <p:txBody>
          <a:bodyPr wrap="square" rtlCol="0">
            <a:spAutoFit/>
          </a:bodyPr>
          <a:lstStyle/>
          <a:p>
            <a:pPr algn="just"/>
            <a:r>
              <a:rPr lang="en-US" sz="2100" dirty="0">
                <a:latin typeface="Arial Narrow" pitchFamily="34" charset="0"/>
                <a:cs typeface="Times New Roman" pitchFamily="18" charset="0"/>
              </a:rPr>
              <a:t>	St. Paul has written letters thanking the couple </a:t>
            </a:r>
            <a:r>
              <a:rPr lang="en-US" sz="2100" dirty="0" err="1">
                <a:latin typeface="Arial Narrow" pitchFamily="34" charset="0"/>
                <a:cs typeface="Times New Roman" pitchFamily="18" charset="0"/>
              </a:rPr>
              <a:t>Prisca</a:t>
            </a:r>
            <a:r>
              <a:rPr lang="en-US" sz="2100" dirty="0">
                <a:latin typeface="Arial Narrow" pitchFamily="34" charset="0"/>
                <a:cs typeface="Times New Roman" pitchFamily="18" charset="0"/>
              </a:rPr>
              <a:t> and </a:t>
            </a:r>
            <a:r>
              <a:rPr lang="en-US" sz="2100" dirty="0" err="1">
                <a:latin typeface="Arial Narrow" pitchFamily="34" charset="0"/>
                <a:cs typeface="Times New Roman" pitchFamily="18" charset="0"/>
              </a:rPr>
              <a:t>Acquila</a:t>
            </a:r>
            <a:r>
              <a:rPr lang="en-US" sz="2100" dirty="0">
                <a:latin typeface="Arial Narrow" pitchFamily="34" charset="0"/>
                <a:cs typeface="Times New Roman" pitchFamily="18" charset="0"/>
              </a:rPr>
              <a:t> for protecting his life even risking their own and greeting the Church assembled in their house (Rom. 16:3-5). This indicates how in the early Church, missionary activity in family was very much alive.</a:t>
            </a:r>
          </a:p>
        </p:txBody>
      </p:sp>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p:cTn id="13" dur="5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6">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p:cTn id="19" dur="5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6">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7">
                                            <p:txEl>
                                              <p:pRg st="0" end="0"/>
                                            </p:txEl>
                                          </p:spTgt>
                                        </p:tgtEl>
                                        <p:attrNameLst>
                                          <p:attrName>style.visibility</p:attrName>
                                        </p:attrNameLst>
                                      </p:cBhvr>
                                      <p:to>
                                        <p:strVal val="visible"/>
                                      </p:to>
                                    </p:set>
                                    <p:anim calcmode="lin" valueType="num">
                                      <p:cBhvr>
                                        <p:cTn id="25"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26"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build="p"/>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381000" y="3351580"/>
            <a:ext cx="8458200" cy="3277820"/>
          </a:xfrm>
          <a:prstGeom prst="rect">
            <a:avLst/>
          </a:prstGeom>
          <a:noFill/>
        </p:spPr>
        <p:txBody>
          <a:bodyPr wrap="square" rtlCol="0">
            <a:spAutoFit/>
          </a:bodyPr>
          <a:lstStyle/>
          <a:p>
            <a:pPr algn="just"/>
            <a:r>
              <a:rPr lang="en-US" sz="2300" dirty="0">
                <a:latin typeface="Arial Narrow" pitchFamily="34" charset="0"/>
                <a:cs typeface="Times New Roman" pitchFamily="18" charset="0"/>
              </a:rPr>
              <a:t>	God, who created man out of love, calls him to family life to share this love. Marriage is not a mere human institution or set-up; but a set up God formed to share in the creative and redemptive plan of God.</a:t>
            </a:r>
          </a:p>
          <a:p>
            <a:pPr algn="just"/>
            <a:r>
              <a:rPr lang="en-US" sz="2300" dirty="0">
                <a:latin typeface="Arial Narrow" pitchFamily="34" charset="0"/>
                <a:cs typeface="Times New Roman" pitchFamily="18" charset="0"/>
              </a:rPr>
              <a:t>	The matrimonial covenant, establishing a strong and life-long relationship with man and woman, by its very nature, is meant for their good and upbringing of their children in the right way. </a:t>
            </a:r>
          </a:p>
          <a:p>
            <a:pPr algn="just"/>
            <a:r>
              <a:rPr lang="en-US" sz="2300" dirty="0">
                <a:latin typeface="Arial Narrow" pitchFamily="34" charset="0"/>
                <a:cs typeface="Times New Roman" pitchFamily="18" charset="0"/>
              </a:rPr>
              <a:t>	God, the creator of all, instituted marital relationship as the foundation and beginning of human society. Hence the missionary activity through families is very important for the Church and society (AA.11)</a:t>
            </a:r>
          </a:p>
        </p:txBody>
      </p:sp>
      <p:sp>
        <p:nvSpPr>
          <p:cNvPr id="3" name="TextBox 2"/>
          <p:cNvSpPr txBox="1"/>
          <p:nvPr/>
        </p:nvSpPr>
        <p:spPr>
          <a:xfrm>
            <a:off x="0" y="207258"/>
            <a:ext cx="9144000" cy="630942"/>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FAMILY : AN INSTITUTION BY GOD</a:t>
            </a:r>
          </a:p>
        </p:txBody>
      </p:sp>
      <p:pic>
        <p:nvPicPr>
          <p:cNvPr id="2050" name="Picture 2" descr="C:\Users\user\Desktop\Bitmap in Lesson11.cdr.jpg"/>
          <p:cNvPicPr>
            <a:picLocks noChangeAspect="1" noChangeArrowheads="1"/>
          </p:cNvPicPr>
          <p:nvPr/>
        </p:nvPicPr>
        <p:blipFill>
          <a:blip r:embed="rId2" cstate="print"/>
          <a:srcRect/>
          <a:stretch>
            <a:fillRect/>
          </a:stretch>
        </p:blipFill>
        <p:spPr bwMode="auto">
          <a:xfrm>
            <a:off x="2895600" y="838200"/>
            <a:ext cx="3250227" cy="2438400"/>
          </a:xfrm>
          <a:prstGeom prst="rect">
            <a:avLst/>
          </a:prstGeom>
          <a:noFill/>
          <a:ln>
            <a:solidFill>
              <a:schemeClr val="accent1"/>
            </a:solidFill>
          </a:ln>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anim calcmode="lin" valueType="num">
                                      <p:cBhvr>
                                        <p:cTn id="25"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Rectangle 7"/>
          <p:cNvSpPr/>
          <p:nvPr/>
        </p:nvSpPr>
        <p:spPr>
          <a:xfrm>
            <a:off x="5638800" y="3429000"/>
            <a:ext cx="3352800" cy="3048000"/>
          </a:xfrm>
          <a:prstGeom prst="rect">
            <a:avLst/>
          </a:prstGeom>
          <a:solidFill>
            <a:schemeClr val="bg1"/>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304800" y="1226909"/>
            <a:ext cx="8458200" cy="2354491"/>
          </a:xfrm>
          <a:prstGeom prst="rect">
            <a:avLst/>
          </a:prstGeom>
          <a:noFill/>
        </p:spPr>
        <p:txBody>
          <a:bodyPr wrap="square" rtlCol="0">
            <a:spAutoFit/>
          </a:bodyPr>
          <a:lstStyle/>
          <a:p>
            <a:pPr algn="just"/>
            <a:r>
              <a:rPr lang="en-US" sz="2100" dirty="0">
                <a:latin typeface="Arial Narrow" pitchFamily="34" charset="0"/>
                <a:cs typeface="Times New Roman" pitchFamily="18" charset="0"/>
              </a:rPr>
              <a:t>	The essence of mission is to be a witness to the love God has shown to humanity through Jesus. Second Vatican Council teaches thus about the divine mission of the family as the basis and living factor of the Church and society: </a:t>
            </a:r>
          </a:p>
          <a:p>
            <a:pPr algn="just"/>
            <a:r>
              <a:rPr lang="en-US" sz="2100" dirty="0">
                <a:latin typeface="Arial Narrow" pitchFamily="34" charset="0"/>
                <a:cs typeface="Times New Roman" pitchFamily="18" charset="0"/>
              </a:rPr>
              <a:t>	Family is to be a temple of God through mutual love among the members of the family and family prayer in which every member participates. The mutual love and dedication of the couples makes them close to others and especially their own children. </a:t>
            </a:r>
            <a:endParaRPr lang="en-US" sz="2100" dirty="0">
              <a:solidFill>
                <a:srgbClr val="FF00FF"/>
              </a:solidFill>
              <a:latin typeface="Arial Narrow" pitchFamily="34" charset="0"/>
              <a:cs typeface="Times New Roman" pitchFamily="18" charset="0"/>
            </a:endParaRPr>
          </a:p>
        </p:txBody>
      </p:sp>
      <p:sp>
        <p:nvSpPr>
          <p:cNvPr id="4" name="TextBox 3"/>
          <p:cNvSpPr txBox="1"/>
          <p:nvPr/>
        </p:nvSpPr>
        <p:spPr>
          <a:xfrm>
            <a:off x="0" y="207258"/>
            <a:ext cx="9144000" cy="1169551"/>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FAMILY: A MISSIONARY COMMUNITY</a:t>
            </a:r>
          </a:p>
        </p:txBody>
      </p:sp>
      <p:sp>
        <p:nvSpPr>
          <p:cNvPr id="5" name="TextBox 4"/>
          <p:cNvSpPr txBox="1"/>
          <p:nvPr/>
        </p:nvSpPr>
        <p:spPr>
          <a:xfrm>
            <a:off x="5791200" y="3926919"/>
            <a:ext cx="3048000" cy="2154436"/>
          </a:xfrm>
          <a:prstGeom prst="rect">
            <a:avLst/>
          </a:prstGeom>
          <a:noFill/>
        </p:spPr>
        <p:txBody>
          <a:bodyPr wrap="square" rtlCol="0">
            <a:spAutoFit/>
          </a:bodyPr>
          <a:lstStyle/>
          <a:p>
            <a:pPr algn="ctr"/>
            <a:r>
              <a:rPr lang="en-US" sz="3000" b="1" dirty="0">
                <a:solidFill>
                  <a:srgbClr val="FF0000"/>
                </a:solidFill>
                <a:latin typeface="Cooper Std Black" pitchFamily="18" charset="0"/>
                <a:cs typeface="Times New Roman" pitchFamily="18" charset="0"/>
              </a:rPr>
              <a:t>Activity -1</a:t>
            </a:r>
          </a:p>
          <a:p>
            <a:pPr algn="ctr"/>
            <a:endParaRPr lang="en-US" sz="2000" dirty="0">
              <a:solidFill>
                <a:srgbClr val="00B0F0"/>
              </a:solidFill>
              <a:latin typeface="Times New Roman" pitchFamily="18" charset="0"/>
              <a:cs typeface="Times New Roman" pitchFamily="18" charset="0"/>
            </a:endParaRPr>
          </a:p>
          <a:p>
            <a:pPr algn="ctr"/>
            <a:r>
              <a:rPr lang="en-US" sz="2100" dirty="0">
                <a:solidFill>
                  <a:srgbClr val="00B0F0"/>
                </a:solidFill>
                <a:latin typeface="Arial Narrow" pitchFamily="34" charset="0"/>
                <a:cs typeface="Times New Roman" pitchFamily="18" charset="0"/>
              </a:rPr>
              <a:t>Find out and write down the means to give more importance to the Word </a:t>
            </a:r>
          </a:p>
          <a:p>
            <a:pPr algn="ctr"/>
            <a:r>
              <a:rPr lang="en-US" sz="2100" dirty="0">
                <a:solidFill>
                  <a:srgbClr val="00B0F0"/>
                </a:solidFill>
                <a:latin typeface="Arial Narrow" pitchFamily="34" charset="0"/>
                <a:cs typeface="Times New Roman" pitchFamily="18" charset="0"/>
              </a:rPr>
              <a:t>in the family.</a:t>
            </a:r>
            <a:endParaRPr lang="en-US" sz="2100" dirty="0">
              <a:solidFill>
                <a:srgbClr val="FF00FF"/>
              </a:solidFill>
              <a:latin typeface="Arial Narrow" pitchFamily="34" charset="0"/>
              <a:cs typeface="Times New Roman" pitchFamily="18" charset="0"/>
            </a:endParaRPr>
          </a:p>
        </p:txBody>
      </p:sp>
      <p:sp>
        <p:nvSpPr>
          <p:cNvPr id="9" name="TextBox 8"/>
          <p:cNvSpPr txBox="1"/>
          <p:nvPr/>
        </p:nvSpPr>
        <p:spPr>
          <a:xfrm>
            <a:off x="381000" y="3457813"/>
            <a:ext cx="5257800" cy="3323987"/>
          </a:xfrm>
          <a:prstGeom prst="rect">
            <a:avLst/>
          </a:prstGeom>
          <a:noFill/>
        </p:spPr>
        <p:txBody>
          <a:bodyPr wrap="square" rtlCol="0">
            <a:spAutoFit/>
          </a:bodyPr>
          <a:lstStyle/>
          <a:p>
            <a:pPr algn="just"/>
            <a:r>
              <a:rPr lang="en-US" sz="2100" dirty="0">
                <a:latin typeface="Arial Narrow" pitchFamily="34" charset="0"/>
                <a:cs typeface="Times New Roman" pitchFamily="18" charset="0"/>
              </a:rPr>
              <a:t>	Selfless love, loyalty and spirit of sacrifice and good example of the parents will give their children new spirit. Prayer sanctifies the family and strengthens marital relationship. (AA. 11). A family that prays together, lives together. </a:t>
            </a:r>
          </a:p>
          <a:p>
            <a:pPr algn="just"/>
            <a:r>
              <a:rPr lang="en-US" sz="2100" dirty="0">
                <a:latin typeface="Arial Narrow" pitchFamily="34" charset="0"/>
                <a:cs typeface="Times New Roman" pitchFamily="18" charset="0"/>
              </a:rPr>
              <a:t>	The whole family, especially children are </a:t>
            </a:r>
            <a:r>
              <a:rPr lang="en-US" sz="2100" dirty="0" err="1">
                <a:latin typeface="Arial Narrow" pitchFamily="34" charset="0"/>
                <a:cs typeface="Times New Roman" pitchFamily="18" charset="0"/>
              </a:rPr>
              <a:t>evangelised</a:t>
            </a:r>
            <a:r>
              <a:rPr lang="en-US" sz="2100" dirty="0">
                <a:latin typeface="Arial Narrow" pitchFamily="34" charset="0"/>
                <a:cs typeface="Times New Roman" pitchFamily="18" charset="0"/>
              </a:rPr>
              <a:t> through prayer. Hence a very effective media of missionary activity in the Church is family. (Document on Missionary Activity in Syro-Malabar Church 7:6).</a:t>
            </a:r>
            <a:endParaRPr lang="en-US" sz="2100" dirty="0">
              <a:solidFill>
                <a:srgbClr val="FF00FF"/>
              </a:solidFill>
              <a:latin typeface="Arial Narrow" pitchFamily="34" charset="0"/>
              <a:cs typeface="Times New Roman" pitchFamily="18" charset="0"/>
            </a:endParaRPr>
          </a:p>
        </p:txBody>
      </p:sp>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p:cTn id="13"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anim calcmode="lin" valueType="num">
                                      <p:cBhvr>
                                        <p:cTn id="19" dur="500" fill="hold"/>
                                        <p:tgtEl>
                                          <p:spTgt spid="6">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6">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9">
                                            <p:txEl>
                                              <p:pRg st="0" end="0"/>
                                            </p:txEl>
                                          </p:spTgt>
                                        </p:tgtEl>
                                        <p:attrNameLst>
                                          <p:attrName>style.visibility</p:attrName>
                                        </p:attrNameLst>
                                      </p:cBhvr>
                                      <p:to>
                                        <p:strVal val="visible"/>
                                      </p:to>
                                    </p:set>
                                    <p:anim calcmode="lin" valueType="num">
                                      <p:cBhvr>
                                        <p:cTn id="25"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26" dur="500" fill="hold"/>
                                        <p:tgtEl>
                                          <p:spTgt spid="9">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9">
                                            <p:txEl>
                                              <p:pRg st="1" end="1"/>
                                            </p:txEl>
                                          </p:spTgt>
                                        </p:tgtEl>
                                        <p:attrNameLst>
                                          <p:attrName>style.visibility</p:attrName>
                                        </p:attrNameLst>
                                      </p:cBhvr>
                                      <p:to>
                                        <p:strVal val="visible"/>
                                      </p:to>
                                    </p:set>
                                    <p:anim calcmode="lin" valueType="num">
                                      <p:cBhvr>
                                        <p:cTn id="31" dur="500" fill="hold"/>
                                        <p:tgtEl>
                                          <p:spTgt spid="9">
                                            <p:txEl>
                                              <p:pRg st="1" end="1"/>
                                            </p:txEl>
                                          </p:spTgt>
                                        </p:tgtEl>
                                        <p:attrNameLst>
                                          <p:attrName>ppt_w</p:attrName>
                                        </p:attrNameLst>
                                      </p:cBhvr>
                                      <p:tavLst>
                                        <p:tav tm="0">
                                          <p:val>
                                            <p:fltVal val="0"/>
                                          </p:val>
                                        </p:tav>
                                        <p:tav tm="100000">
                                          <p:val>
                                            <p:strVal val="#ppt_w"/>
                                          </p:val>
                                        </p:tav>
                                      </p:tavLst>
                                    </p:anim>
                                    <p:anim calcmode="lin" valueType="num">
                                      <p:cBhvr>
                                        <p:cTn id="32" dur="500" fill="hold"/>
                                        <p:tgtEl>
                                          <p:spTgt spid="9">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500" fill="hold"/>
                                        <p:tgtEl>
                                          <p:spTgt spid="5"/>
                                        </p:tgtEl>
                                        <p:attrNameLst>
                                          <p:attrName>ppt_w</p:attrName>
                                        </p:attrNameLst>
                                      </p:cBhvr>
                                      <p:tavLst>
                                        <p:tav tm="0">
                                          <p:val>
                                            <p:fltVal val="0"/>
                                          </p:val>
                                        </p:tav>
                                        <p:tav tm="100000">
                                          <p:val>
                                            <p:strVal val="#ppt_w"/>
                                          </p:val>
                                        </p:tav>
                                      </p:tavLst>
                                    </p:anim>
                                    <p:anim calcmode="lin" valueType="num">
                                      <p:cBhvr>
                                        <p:cTn id="38"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4" grpId="0"/>
      <p:bldP spid="5" grpId="0"/>
      <p:bldP spid="9" grpId="0" build="p"/>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228600" y="2438400"/>
            <a:ext cx="8763000" cy="4293483"/>
          </a:xfrm>
          <a:prstGeom prst="rect">
            <a:avLst/>
          </a:prstGeom>
          <a:noFill/>
        </p:spPr>
        <p:txBody>
          <a:bodyPr wrap="square" rtlCol="0">
            <a:spAutoFit/>
          </a:bodyPr>
          <a:lstStyle/>
          <a:p>
            <a:pPr algn="just"/>
            <a:r>
              <a:rPr lang="en-US" sz="2100" dirty="0">
                <a:latin typeface="Arial Narrow" pitchFamily="34" charset="0"/>
                <a:cs typeface="Times New Roman" pitchFamily="18" charset="0"/>
              </a:rPr>
              <a:t>	The basis of a man’s life of faith is the word of God. Man is to be saved by the word of God. “Anyone who hears my word and believes Him who sent me has eternal life and does not come under </a:t>
            </a:r>
            <a:r>
              <a:rPr lang="en-US" sz="2100" dirty="0" err="1">
                <a:latin typeface="Arial Narrow" pitchFamily="34" charset="0"/>
                <a:cs typeface="Times New Roman" pitchFamily="18" charset="0"/>
              </a:rPr>
              <a:t>judgement</a:t>
            </a:r>
            <a:r>
              <a:rPr lang="en-US" sz="2100" dirty="0">
                <a:latin typeface="Arial Narrow" pitchFamily="34" charset="0"/>
                <a:cs typeface="Times New Roman" pitchFamily="18" charset="0"/>
              </a:rPr>
              <a:t>, but has passed from death to life” (Jn. 5:24). These are the words of Jesus. </a:t>
            </a:r>
          </a:p>
          <a:p>
            <a:pPr algn="just"/>
            <a:r>
              <a:rPr lang="en-US" sz="2100" dirty="0">
                <a:latin typeface="Arial Narrow" pitchFamily="34" charset="0"/>
                <a:cs typeface="Times New Roman" pitchFamily="18" charset="0"/>
              </a:rPr>
              <a:t>	The word of God is to be given importance in family. God said to the Israelites: “Keep these words that I am commanding you today in your heart. Recite them to your children and talk about them when you are at home and when you are away, when you lie down and when you rise. Bind them as a sign on your hand, fix them as an emblem on your forehead and write them on the door posts of your house and on your gates”. (Deut 6: 6-9). </a:t>
            </a:r>
          </a:p>
          <a:p>
            <a:pPr algn="just"/>
            <a:r>
              <a:rPr lang="en-US" sz="2100" dirty="0">
                <a:latin typeface="Arial Narrow" pitchFamily="34" charset="0"/>
                <a:cs typeface="Times New Roman" pitchFamily="18" charset="0"/>
              </a:rPr>
              <a:t>	The members of the family together must study the word of God. God speaks to us even today, through His Word. Whoever listens to and obeys His Word are His own (</a:t>
            </a:r>
            <a:r>
              <a:rPr lang="en-US" sz="2100" dirty="0" err="1">
                <a:latin typeface="Arial Narrow" pitchFamily="34" charset="0"/>
                <a:cs typeface="Times New Roman" pitchFamily="18" charset="0"/>
              </a:rPr>
              <a:t>Lk</a:t>
            </a:r>
            <a:r>
              <a:rPr lang="en-US" sz="2100" dirty="0">
                <a:latin typeface="Arial Narrow" pitchFamily="34" charset="0"/>
                <a:cs typeface="Times New Roman" pitchFamily="18" charset="0"/>
              </a:rPr>
              <a:t>. 11: 27-28; Mk 3:35).</a:t>
            </a:r>
          </a:p>
        </p:txBody>
      </p:sp>
      <p:sp>
        <p:nvSpPr>
          <p:cNvPr id="3" name="TextBox 2"/>
          <p:cNvSpPr txBox="1"/>
          <p:nvPr/>
        </p:nvSpPr>
        <p:spPr>
          <a:xfrm>
            <a:off x="3657600" y="533400"/>
            <a:ext cx="5486400" cy="1708160"/>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FAMILY: A PLATFORM FOR EVANGELISATION</a:t>
            </a:r>
          </a:p>
        </p:txBody>
      </p:sp>
      <p:pic>
        <p:nvPicPr>
          <p:cNvPr id="3074" name="Picture 2" descr="C:\Users\user\Desktop\Bitmap in Lesson11.cdr.jpg"/>
          <p:cNvPicPr>
            <a:picLocks noChangeAspect="1" noChangeArrowheads="1"/>
          </p:cNvPicPr>
          <p:nvPr/>
        </p:nvPicPr>
        <p:blipFill>
          <a:blip r:embed="rId2" cstate="print"/>
          <a:srcRect/>
          <a:stretch>
            <a:fillRect/>
          </a:stretch>
        </p:blipFill>
        <p:spPr bwMode="auto">
          <a:xfrm>
            <a:off x="152399" y="152400"/>
            <a:ext cx="3477225" cy="2286000"/>
          </a:xfrm>
          <a:prstGeom prst="rect">
            <a:avLst/>
          </a:prstGeom>
          <a:noFill/>
          <a:ln>
            <a:solidFill>
              <a:schemeClr val="accent1"/>
            </a:solidFill>
          </a:ln>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anim calcmode="lin" valueType="num">
                                      <p:cBhvr>
                                        <p:cTn id="25"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3429000" y="806440"/>
            <a:ext cx="5715000" cy="1708160"/>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FAMILY: THE SCHOOL OF FAITH - FORMATION</a:t>
            </a:r>
          </a:p>
        </p:txBody>
      </p:sp>
      <p:sp>
        <p:nvSpPr>
          <p:cNvPr id="7" name="TextBox 6"/>
          <p:cNvSpPr txBox="1"/>
          <p:nvPr/>
        </p:nvSpPr>
        <p:spPr>
          <a:xfrm>
            <a:off x="228600" y="3124200"/>
            <a:ext cx="8686800" cy="3554819"/>
          </a:xfrm>
          <a:prstGeom prst="rect">
            <a:avLst/>
          </a:prstGeom>
          <a:noFill/>
        </p:spPr>
        <p:txBody>
          <a:bodyPr wrap="square" rtlCol="0">
            <a:spAutoFit/>
          </a:bodyPr>
          <a:lstStyle/>
          <a:p>
            <a:pPr algn="just"/>
            <a:r>
              <a:rPr lang="en-US" sz="2500" dirty="0">
                <a:latin typeface="Arial Narrow" pitchFamily="34" charset="0"/>
                <a:cs typeface="Times New Roman" pitchFamily="18" charset="0"/>
              </a:rPr>
              <a:t>	Family is the primary school of Christian life and the School of noble human nature. It is parents who have to teach children faith for the first time and proclaim faith to them. </a:t>
            </a:r>
          </a:p>
          <a:p>
            <a:pPr algn="just"/>
            <a:r>
              <a:rPr lang="en-US" sz="2500" dirty="0">
                <a:latin typeface="Arial Narrow" pitchFamily="34" charset="0"/>
                <a:cs typeface="Times New Roman" pitchFamily="18" charset="0"/>
              </a:rPr>
              <a:t>	In this sense, parents are the first principal teachers of their children. They form the faith and missionary life of their children through their own example and advice. </a:t>
            </a:r>
          </a:p>
          <a:p>
            <a:pPr algn="just"/>
            <a:r>
              <a:rPr lang="en-US" sz="2500" dirty="0">
                <a:latin typeface="Arial Narrow" pitchFamily="34" charset="0"/>
                <a:cs typeface="Times New Roman" pitchFamily="18" charset="0"/>
              </a:rPr>
              <a:t>	Parents have the right and responsibility to give their children proper Christian education. These are regarded as the most important factors of the mission of Christian families.(AA. 1, LG.11).</a:t>
            </a:r>
            <a:endParaRPr lang="en-US" sz="2500" dirty="0">
              <a:solidFill>
                <a:srgbClr val="00B0F0"/>
              </a:solidFill>
              <a:latin typeface="Arial Narrow" pitchFamily="34" charset="0"/>
              <a:cs typeface="Times New Roman" pitchFamily="18" charset="0"/>
            </a:endParaRPr>
          </a:p>
        </p:txBody>
      </p:sp>
      <p:pic>
        <p:nvPicPr>
          <p:cNvPr id="4098" name="Picture 2" descr="C:\Users\user\Desktop\Bitmap in Lesson11.cdr.jpg"/>
          <p:cNvPicPr>
            <a:picLocks noChangeAspect="1" noChangeArrowheads="1"/>
          </p:cNvPicPr>
          <p:nvPr/>
        </p:nvPicPr>
        <p:blipFill>
          <a:blip r:embed="rId2" cstate="print"/>
          <a:srcRect/>
          <a:stretch>
            <a:fillRect/>
          </a:stretch>
        </p:blipFill>
        <p:spPr bwMode="auto">
          <a:xfrm>
            <a:off x="152400" y="152400"/>
            <a:ext cx="3246735" cy="2971800"/>
          </a:xfrm>
          <a:prstGeom prst="rect">
            <a:avLst/>
          </a:prstGeom>
          <a:noFill/>
          <a:ln>
            <a:solidFill>
              <a:schemeClr val="accent1"/>
            </a:solidFill>
          </a:ln>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anim calcmode="lin" valueType="num">
                                      <p:cBhvr>
                                        <p:cTn id="25"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uild="p"/>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p:cNvSpPr txBox="1"/>
          <p:nvPr/>
        </p:nvSpPr>
        <p:spPr>
          <a:xfrm>
            <a:off x="228600" y="251460"/>
            <a:ext cx="8763000" cy="3939540"/>
          </a:xfrm>
          <a:prstGeom prst="rect">
            <a:avLst/>
          </a:prstGeom>
          <a:noFill/>
        </p:spPr>
        <p:txBody>
          <a:bodyPr wrap="square" rtlCol="0">
            <a:spAutoFit/>
          </a:bodyPr>
          <a:lstStyle/>
          <a:p>
            <a:pPr algn="just"/>
            <a:r>
              <a:rPr lang="en-US" sz="2500" dirty="0">
                <a:latin typeface="Arial Narrow" pitchFamily="34" charset="0"/>
                <a:cs typeface="Times New Roman" pitchFamily="18" charset="0"/>
              </a:rPr>
              <a:t>	Children learn from parents the greatness of loving others forgetting self. They grow accepting one another and correcting one another through the instructions and formation given by their parents. The ideal life of the parents makes them concerned about others and generous in helping those who suffer. </a:t>
            </a:r>
          </a:p>
          <a:p>
            <a:pPr algn="just"/>
            <a:r>
              <a:rPr lang="en-US" sz="2500" dirty="0">
                <a:latin typeface="Arial Narrow" pitchFamily="34" charset="0"/>
                <a:cs typeface="Times New Roman" pitchFamily="18" charset="0"/>
              </a:rPr>
              <a:t>	The formation in the family helps them to move away from luxury and stinginess and to develop the habit of contributing to good cause. Parents, by their example, train their children to pay proper wages to the workers, to deal with them in a humane way and to have a good approach to their </a:t>
            </a:r>
            <a:r>
              <a:rPr lang="en-US" sz="2500" dirty="0" err="1">
                <a:latin typeface="Arial Narrow" pitchFamily="34" charset="0"/>
                <a:cs typeface="Times New Roman" pitchFamily="18" charset="0"/>
              </a:rPr>
              <a:t>neighbours</a:t>
            </a:r>
            <a:r>
              <a:rPr lang="en-US" sz="2500" dirty="0">
                <a:latin typeface="Arial Narrow" pitchFamily="34" charset="0"/>
                <a:cs typeface="Times New Roman" pitchFamily="18" charset="0"/>
              </a:rPr>
              <a:t> without distinction of caste or creed.</a:t>
            </a:r>
            <a:endParaRPr lang="en-US" sz="2500" dirty="0">
              <a:solidFill>
                <a:srgbClr val="FF00FF"/>
              </a:solidFill>
              <a:latin typeface="Arial Narrow" pitchFamily="34" charset="0"/>
              <a:cs typeface="Times New Roman" pitchFamily="18" charset="0"/>
            </a:endParaRPr>
          </a:p>
        </p:txBody>
      </p:sp>
      <p:sp>
        <p:nvSpPr>
          <p:cNvPr id="4" name="TextBox 3"/>
          <p:cNvSpPr txBox="1"/>
          <p:nvPr/>
        </p:nvSpPr>
        <p:spPr>
          <a:xfrm>
            <a:off x="228600" y="4152543"/>
            <a:ext cx="8686800" cy="2400657"/>
          </a:xfrm>
          <a:prstGeom prst="rect">
            <a:avLst/>
          </a:prstGeom>
          <a:noFill/>
        </p:spPr>
        <p:txBody>
          <a:bodyPr wrap="square" rtlCol="0">
            <a:spAutoFit/>
          </a:bodyPr>
          <a:lstStyle/>
          <a:p>
            <a:pPr algn="just"/>
            <a:r>
              <a:rPr lang="en-US" sz="2500" dirty="0">
                <a:latin typeface="Arial Narrow" pitchFamily="34" charset="0"/>
                <a:cs typeface="Times New Roman" pitchFamily="18" charset="0"/>
              </a:rPr>
              <a:t>	Families growing in faith become the models of Christian life in society. Salvation of the world accomplished by the Church is to be made effective in each family. Like the Church, Christian family should be the platform where Gospel is lived.  At the same time Gospel truths are to be brought to the community. Thus, family becomes a powerful platform for </a:t>
            </a:r>
            <a:r>
              <a:rPr lang="en-US" sz="2500" dirty="0" err="1">
                <a:latin typeface="Arial Narrow" pitchFamily="34" charset="0"/>
                <a:cs typeface="Times New Roman" pitchFamily="18" charset="0"/>
              </a:rPr>
              <a:t>evangelisation</a:t>
            </a:r>
            <a:r>
              <a:rPr lang="en-US" sz="2500" dirty="0">
                <a:latin typeface="Arial Narrow" pitchFamily="34" charset="0"/>
                <a:cs typeface="Times New Roman" pitchFamily="18" charset="0"/>
              </a:rPr>
              <a:t>.</a:t>
            </a:r>
          </a:p>
        </p:txBody>
      </p:sp>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p:cTn id="7"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9">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anim calcmode="lin" valueType="num">
                                      <p:cBhvr>
                                        <p:cTn id="13" dur="500" fill="hold"/>
                                        <p:tgtEl>
                                          <p:spTgt spid="9">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9">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 calcmode="lin" valueType="num">
                                      <p:cBhvr>
                                        <p:cTn id="19"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20"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P spid="4" grpId="0" build="p"/>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0" y="207258"/>
            <a:ext cx="9144000" cy="1169551"/>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MEANS OF MISSIONARY ACTIVITIES OF THE FAMILY</a:t>
            </a:r>
          </a:p>
        </p:txBody>
      </p:sp>
      <p:sp>
        <p:nvSpPr>
          <p:cNvPr id="7" name="TextBox 6"/>
          <p:cNvSpPr txBox="1"/>
          <p:nvPr/>
        </p:nvSpPr>
        <p:spPr>
          <a:xfrm>
            <a:off x="304800" y="1447800"/>
            <a:ext cx="5486400" cy="5093702"/>
          </a:xfrm>
          <a:prstGeom prst="rect">
            <a:avLst/>
          </a:prstGeom>
          <a:noFill/>
        </p:spPr>
        <p:txBody>
          <a:bodyPr wrap="square" rtlCol="0">
            <a:spAutoFit/>
          </a:bodyPr>
          <a:lstStyle/>
          <a:p>
            <a:pPr algn="just"/>
            <a:r>
              <a:rPr lang="en-US" sz="2500" dirty="0">
                <a:latin typeface="Arial Narrow" pitchFamily="34" charset="0"/>
                <a:cs typeface="Times New Roman" pitchFamily="18" charset="0"/>
              </a:rPr>
              <a:t>	The important means of missionary activities of the family are married life based on love, Christian formation of children, participation in sacraments and prayer, life of witness, charitable acts, etc. The whole family should participate actively in the liturgy. They must deepen life in the Church by participating with interest in the Holy Mass and other sacraments. We become participants in the missionary activities of the Church when we co-operate with the activities of the Parish and help in the needs of the Church.</a:t>
            </a:r>
          </a:p>
        </p:txBody>
      </p:sp>
      <p:pic>
        <p:nvPicPr>
          <p:cNvPr id="5122" name="Picture 2" descr="C:\Users\user\Desktop\Bitmap in Lesson11.cdr.jpg"/>
          <p:cNvPicPr>
            <a:picLocks noChangeAspect="1" noChangeArrowheads="1"/>
          </p:cNvPicPr>
          <p:nvPr/>
        </p:nvPicPr>
        <p:blipFill>
          <a:blip r:embed="rId2" cstate="print"/>
          <a:srcRect/>
          <a:stretch>
            <a:fillRect/>
          </a:stretch>
        </p:blipFill>
        <p:spPr bwMode="auto">
          <a:xfrm>
            <a:off x="5638800" y="1600199"/>
            <a:ext cx="3505201" cy="4430717"/>
          </a:xfrm>
          <a:prstGeom prst="roundRect">
            <a:avLst/>
          </a:prstGeom>
          <a:noFill/>
          <a:effectLst>
            <a:softEdge rad="635000"/>
          </a:effectLst>
        </p:spPr>
      </p:pic>
    </p:spTree>
    <p:extLst>
      <p:ext uri="{BB962C8B-B14F-4D97-AF65-F5344CB8AC3E}">
        <p14:creationId xmlns="" xmlns:p14="http://schemas.microsoft.com/office/powerpoint/2010/main"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uild="p"/>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1117</TotalTime>
  <Words>178</Words>
  <Application>Microsoft Office PowerPoint</Application>
  <PresentationFormat>On-screen Show (4:3)</PresentationFormat>
  <Paragraphs>58</Paragraphs>
  <Slides>17</Slides>
  <Notes>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Trek</vt:lpstr>
      <vt:lpstr>CATECHETICAL TEXTBOOK SERIES OF THE SYRO - MALABAR CHURCH</vt:lpstr>
      <vt:lpstr>Slide 2</vt:lpstr>
      <vt:lpstr>Slide 3</vt:lpstr>
      <vt:lpstr>Slide 4</vt:lpstr>
      <vt:lpstr>Slide 5</vt:lpstr>
      <vt:lpstr>Slide 6</vt:lpstr>
      <vt:lpstr>Slide 7</vt:lpstr>
      <vt:lpstr>Slide 8</vt:lpstr>
      <vt:lpstr>Slide 9</vt:lpstr>
      <vt:lpstr>Slide 10</vt:lpstr>
      <vt:lpstr>Let us  Read the Word of God and Meditate</vt:lpstr>
      <vt:lpstr>A Word of God to Remember</vt:lpstr>
      <vt:lpstr>Let us Pray</vt:lpstr>
      <vt:lpstr>My Decision</vt:lpstr>
      <vt:lpstr>Let us think with the Church</vt:lpstr>
      <vt:lpstr>Let us find out the answers</vt:lpstr>
      <vt:lpstr>Slide 17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portex8</dc:creator>
  <cp:lastModifiedBy>Administrator</cp:lastModifiedBy>
  <cp:revision>264</cp:revision>
  <dcterms:created xsi:type="dcterms:W3CDTF">2009-12-14T09:57:33Z</dcterms:created>
  <dcterms:modified xsi:type="dcterms:W3CDTF">2015-11-03T09:56:43Z</dcterms:modified>
</cp:coreProperties>
</file>